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324" r:id="rId5"/>
    <p:sldId id="256" r:id="rId6"/>
    <p:sldId id="260" r:id="rId7"/>
    <p:sldId id="293" r:id="rId8"/>
    <p:sldId id="316" r:id="rId9"/>
    <p:sldId id="317" r:id="rId10"/>
    <p:sldId id="257" r:id="rId11"/>
    <p:sldId id="297" r:id="rId12"/>
    <p:sldId id="295" r:id="rId13"/>
    <p:sldId id="298" r:id="rId14"/>
    <p:sldId id="319" r:id="rId15"/>
    <p:sldId id="296" r:id="rId16"/>
    <p:sldId id="299" r:id="rId17"/>
    <p:sldId id="320" r:id="rId18"/>
    <p:sldId id="294" r:id="rId19"/>
    <p:sldId id="259" r:id="rId20"/>
    <p:sldId id="291" r:id="rId21"/>
    <p:sldId id="292" r:id="rId22"/>
    <p:sldId id="263" r:id="rId23"/>
    <p:sldId id="271" r:id="rId24"/>
    <p:sldId id="321" r:id="rId25"/>
    <p:sldId id="300" r:id="rId26"/>
    <p:sldId id="301" r:id="rId27"/>
    <p:sldId id="303" r:id="rId28"/>
    <p:sldId id="313" r:id="rId29"/>
    <p:sldId id="306" r:id="rId30"/>
    <p:sldId id="307" r:id="rId31"/>
    <p:sldId id="309" r:id="rId32"/>
    <p:sldId id="310" r:id="rId33"/>
    <p:sldId id="322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FFFF"/>
    <a:srgbClr val="FF5050"/>
    <a:srgbClr val="5B9BD5"/>
    <a:srgbClr val="CC3300"/>
    <a:srgbClr val="339933"/>
    <a:srgbClr val="003300"/>
    <a:srgbClr val="800080"/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B5224-894B-4B60-94A1-810BCBDED597}" v="1" dt="2025-01-13T16:04:50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87802" autoAdjust="0"/>
  </p:normalViewPr>
  <p:slideViewPr>
    <p:cSldViewPr snapToGrid="0">
      <p:cViewPr varScale="1">
        <p:scale>
          <a:sx n="99" d="100"/>
          <a:sy n="9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ijting, H. (Heather)" userId="68e47589-c922-478b-9c03-f5beeea18868" providerId="ADAL" clId="{EEAB5224-894B-4B60-94A1-810BCBDED597}"/>
    <pc:docChg chg="addSld delSld modSld sldOrd">
      <pc:chgData name="Huijting, H. (Heather)" userId="68e47589-c922-478b-9c03-f5beeea18868" providerId="ADAL" clId="{EEAB5224-894B-4B60-94A1-810BCBDED597}" dt="2025-01-13T16:05:04.760" v="24" actId="20577"/>
      <pc:docMkLst>
        <pc:docMk/>
      </pc:docMkLst>
      <pc:sldChg chg="modNotesTx">
        <pc:chgData name="Huijting, H. (Heather)" userId="68e47589-c922-478b-9c03-f5beeea18868" providerId="ADAL" clId="{EEAB5224-894B-4B60-94A1-810BCBDED597}" dt="2025-01-13T16:03:55.910" v="0" actId="20577"/>
        <pc:sldMkLst>
          <pc:docMk/>
          <pc:sldMk cId="1626059531" sldId="316"/>
        </pc:sldMkLst>
      </pc:sldChg>
      <pc:sldChg chg="new del ord">
        <pc:chgData name="Huijting, H. (Heather)" userId="68e47589-c922-478b-9c03-f5beeea18868" providerId="ADAL" clId="{EEAB5224-894B-4B60-94A1-810BCBDED597}" dt="2025-01-13T16:04:52.448" v="5" actId="47"/>
        <pc:sldMkLst>
          <pc:docMk/>
          <pc:sldMk cId="2615625863" sldId="323"/>
        </pc:sldMkLst>
      </pc:sldChg>
      <pc:sldChg chg="modSp add mod">
        <pc:chgData name="Huijting, H. (Heather)" userId="68e47589-c922-478b-9c03-f5beeea18868" providerId="ADAL" clId="{EEAB5224-894B-4B60-94A1-810BCBDED597}" dt="2025-01-13T16:05:04.760" v="24" actId="20577"/>
        <pc:sldMkLst>
          <pc:docMk/>
          <pc:sldMk cId="221128599" sldId="324"/>
        </pc:sldMkLst>
        <pc:spChg chg="mod">
          <ac:chgData name="Huijting, H. (Heather)" userId="68e47589-c922-478b-9c03-f5beeea18868" providerId="ADAL" clId="{EEAB5224-894B-4B60-94A1-810BCBDED597}" dt="2025-01-13T16:05:04.760" v="24" actId="20577"/>
          <ac:spMkLst>
            <pc:docMk/>
            <pc:sldMk cId="221128599" sldId="324"/>
            <ac:spMk id="7" creationId="{C094189E-09B9-BDBE-403E-A870C3A24B65}"/>
          </ac:spMkLst>
        </pc:spChg>
        <pc:spChg chg="mod">
          <ac:chgData name="Huijting, H. (Heather)" userId="68e47589-c922-478b-9c03-f5beeea18868" providerId="ADAL" clId="{EEAB5224-894B-4B60-94A1-810BCBDED597}" dt="2025-01-13T16:04:59.048" v="20" actId="20577"/>
          <ac:spMkLst>
            <pc:docMk/>
            <pc:sldMk cId="221128599" sldId="324"/>
            <ac:spMk id="11" creationId="{02AA6E58-B8E6-CBA8-B827-AE08296CD5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7401-5471-40CE-9D31-24BF675A30CA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2B87A-067E-4CD9-8CB1-1D39F360AC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71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Aangepaste afbeelding djedj-59194 via Pixabay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99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Animatie geeft een oplossing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92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Nog</a:t>
            </a:r>
            <a:r>
              <a:rPr lang="nl-NL" baseline="0"/>
              <a:t> een oplossing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619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89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 gemaakt, rechtenvrij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99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 gemaakt, rechtenvrij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410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 gemaakt, rechtenvrij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415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963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 gemaakt, rechtenvrij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037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592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Spelregels hoe je de fiche legt, staan op volgende dia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97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Bewerkte afbeelding 3841176 van Daniel Nebreda via Pixabay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994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130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97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35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Eenvoudigere versie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0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1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 gemaakt, rechtenvrij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30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 gemaakt, rechtenvrij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11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Oplossingen: 24, 30, 40, 42, 54, 56, 66, 78, 88,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962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2B87A-067E-4CD9-8CB1-1D39F360AC2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76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1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92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8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58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02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51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34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52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95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75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08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8487-9FF7-45EC-8561-485C10DA385E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CAC9-EC45-4C82-BE78-0A38C9C588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42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05D5F9B-B9AE-89B9-01D6-B2FEA6CD0AE3}"/>
              </a:ext>
            </a:extLst>
          </p:cNvPr>
          <p:cNvSpPr txBox="1"/>
          <p:nvPr/>
        </p:nvSpPr>
        <p:spPr>
          <a:xfrm>
            <a:off x="0" y="291867"/>
            <a:ext cx="12192000" cy="972156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nl-NL" sz="5400" b="1" dirty="0">
                <a:solidFill>
                  <a:srgbClr val="FFFF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GROTE REKENDAG </a:t>
            </a:r>
            <a:r>
              <a:rPr lang="nl-NL" sz="5400" b="1" dirty="0">
                <a:solidFill>
                  <a:srgbClr val="FFFFFF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 19 MAART 2025</a:t>
            </a: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51FDB651-4E3C-8F53-A568-58E80C0C2436}"/>
              </a:ext>
            </a:extLst>
          </p:cNvPr>
          <p:cNvSpPr txBox="1"/>
          <p:nvPr/>
        </p:nvSpPr>
        <p:spPr>
          <a:xfrm>
            <a:off x="3664317" y="2003681"/>
            <a:ext cx="4863355" cy="602457"/>
          </a:xfrm>
          <a:prstGeom prst="rect">
            <a:avLst/>
          </a:prstGeom>
          <a:solidFill>
            <a:srgbClr val="FF3300"/>
          </a:solidFill>
          <a:ln w="6350">
            <a:solidFill>
              <a:srgbClr val="FF33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94189E-09B9-BDBE-403E-A870C3A24B65}"/>
              </a:ext>
            </a:extLst>
          </p:cNvPr>
          <p:cNvSpPr txBox="1">
            <a:spLocks/>
          </p:cNvSpPr>
          <p:nvPr/>
        </p:nvSpPr>
        <p:spPr>
          <a:xfrm>
            <a:off x="2680441" y="1801648"/>
            <a:ext cx="6831106" cy="804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chemeClr val="bg1"/>
                </a:solidFill>
              </a:rPr>
              <a:t>GROEP 5 EN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073C0-F336-4048-5D08-CA503934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38" y="5403127"/>
            <a:ext cx="4105664" cy="1621539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02AA6E58-B8E6-CBA8-B827-AE08296CD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41" y="2803362"/>
            <a:ext cx="12012705" cy="2402541"/>
          </a:xfrm>
        </p:spPr>
        <p:txBody>
          <a:bodyPr>
            <a:normAutofit/>
          </a:bodyPr>
          <a:lstStyle/>
          <a:p>
            <a:endParaRPr lang="nl-NL" sz="4000" b="1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r>
              <a:rPr lang="nl-NL" sz="8000" b="1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Museum </a:t>
            </a:r>
            <a:r>
              <a:rPr lang="nl-NL" sz="8000" b="1" i="0" dirty="0" err="1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Verdelia</a:t>
            </a:r>
            <a:endParaRPr lang="nl-NL" sz="8000" b="1" i="0" dirty="0">
              <a:solidFill>
                <a:srgbClr val="000000"/>
              </a:solidFill>
              <a:effectLst/>
              <a:latin typeface="Bahnschrift" panose="020B0502040204020203" pitchFamily="34" charset="0"/>
            </a:endParaRPr>
          </a:p>
          <a:p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22112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Doe mee!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8836" y="1252289"/>
            <a:ext cx="10515600" cy="4351338"/>
          </a:xfrm>
        </p:spPr>
        <p:txBody>
          <a:bodyPr/>
          <a:lstStyle/>
          <a:p>
            <a:r>
              <a:rPr lang="nl-NL"/>
              <a:t>We zoeken deelpotigen met 8 poten.</a:t>
            </a:r>
            <a:br>
              <a:rPr lang="nl-NL"/>
            </a:br>
            <a:endParaRPr lang="nl-NL"/>
          </a:p>
          <a:p>
            <a:r>
              <a:rPr lang="nl-NL"/>
              <a:t>Reken goed en maak er een mooie tekening van.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5052788" y="5543644"/>
            <a:ext cx="1112173" cy="584775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i="1"/>
              <a:t>Deelrups </a:t>
            </a:r>
          </a:p>
          <a:p>
            <a:r>
              <a:rPr lang="nl-NL" sz="1600" i="1"/>
              <a:t>orde 8</a:t>
            </a:r>
          </a:p>
        </p:txBody>
      </p:sp>
      <p:sp>
        <p:nvSpPr>
          <p:cNvPr id="36" name="Vrije vorm 35"/>
          <p:cNvSpPr/>
          <p:nvPr/>
        </p:nvSpPr>
        <p:spPr>
          <a:xfrm>
            <a:off x="8760807" y="2535266"/>
            <a:ext cx="570542" cy="1564129"/>
          </a:xfrm>
          <a:custGeom>
            <a:avLst/>
            <a:gdLst>
              <a:gd name="connsiteX0" fmla="*/ 0 w 694267"/>
              <a:gd name="connsiteY0" fmla="*/ 753533 h 753533"/>
              <a:gd name="connsiteX1" fmla="*/ 287867 w 694267"/>
              <a:gd name="connsiteY1" fmla="*/ 465667 h 753533"/>
              <a:gd name="connsiteX2" fmla="*/ 211667 w 694267"/>
              <a:gd name="connsiteY2" fmla="*/ 110067 h 753533"/>
              <a:gd name="connsiteX3" fmla="*/ 694267 w 694267"/>
              <a:gd name="connsiteY3" fmla="*/ 0 h 753533"/>
              <a:gd name="connsiteX0" fmla="*/ 0 w 694267"/>
              <a:gd name="connsiteY0" fmla="*/ 753533 h 753533"/>
              <a:gd name="connsiteX1" fmla="*/ 287867 w 694267"/>
              <a:gd name="connsiteY1" fmla="*/ 465667 h 753533"/>
              <a:gd name="connsiteX2" fmla="*/ 562594 w 694267"/>
              <a:gd name="connsiteY2" fmla="*/ 496255 h 753533"/>
              <a:gd name="connsiteX3" fmla="*/ 694267 w 694267"/>
              <a:gd name="connsiteY3" fmla="*/ 0 h 753533"/>
              <a:gd name="connsiteX0" fmla="*/ 0 w 694267"/>
              <a:gd name="connsiteY0" fmla="*/ 753533 h 753533"/>
              <a:gd name="connsiteX1" fmla="*/ 287867 w 694267"/>
              <a:gd name="connsiteY1" fmla="*/ 465667 h 753533"/>
              <a:gd name="connsiteX2" fmla="*/ 325851 w 694267"/>
              <a:gd name="connsiteY2" fmla="*/ 201012 h 753533"/>
              <a:gd name="connsiteX3" fmla="*/ 694267 w 694267"/>
              <a:gd name="connsiteY3" fmla="*/ 0 h 75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7" h="753533">
                <a:moveTo>
                  <a:pt x="0" y="753533"/>
                </a:moveTo>
                <a:cubicBezTo>
                  <a:pt x="126294" y="663222"/>
                  <a:pt x="233559" y="557754"/>
                  <a:pt x="287867" y="465667"/>
                </a:cubicBezTo>
                <a:cubicBezTo>
                  <a:pt x="342176" y="373580"/>
                  <a:pt x="258118" y="278623"/>
                  <a:pt x="325851" y="201012"/>
                </a:cubicBezTo>
                <a:cubicBezTo>
                  <a:pt x="393584" y="123401"/>
                  <a:pt x="486833" y="16228"/>
                  <a:pt x="694267" y="0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Vrije vorm 44"/>
          <p:cNvSpPr/>
          <p:nvPr/>
        </p:nvSpPr>
        <p:spPr>
          <a:xfrm>
            <a:off x="6269071" y="4463679"/>
            <a:ext cx="464234" cy="492369"/>
          </a:xfrm>
          <a:custGeom>
            <a:avLst/>
            <a:gdLst>
              <a:gd name="connsiteX0" fmla="*/ 464234 w 464234"/>
              <a:gd name="connsiteY0" fmla="*/ 0 h 492369"/>
              <a:gd name="connsiteX1" fmla="*/ 330591 w 464234"/>
              <a:gd name="connsiteY1" fmla="*/ 365760 h 492369"/>
              <a:gd name="connsiteX2" fmla="*/ 0 w 464234"/>
              <a:gd name="connsiteY2" fmla="*/ 492369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4" h="492369">
                <a:moveTo>
                  <a:pt x="464234" y="0"/>
                </a:moveTo>
                <a:lnTo>
                  <a:pt x="330591" y="365760"/>
                </a:lnTo>
                <a:lnTo>
                  <a:pt x="0" y="492369"/>
                </a:ln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6" name="Vrije vorm 45"/>
          <p:cNvSpPr/>
          <p:nvPr/>
        </p:nvSpPr>
        <p:spPr>
          <a:xfrm>
            <a:off x="8984331" y="3997215"/>
            <a:ext cx="830177" cy="246184"/>
          </a:xfrm>
          <a:custGeom>
            <a:avLst/>
            <a:gdLst>
              <a:gd name="connsiteX0" fmla="*/ 0 w 541606"/>
              <a:gd name="connsiteY0" fmla="*/ 42203 h 246184"/>
              <a:gd name="connsiteX1" fmla="*/ 478301 w 541606"/>
              <a:gd name="connsiteY1" fmla="*/ 0 h 246184"/>
              <a:gd name="connsiteX2" fmla="*/ 541606 w 541606"/>
              <a:gd name="connsiteY2" fmla="*/ 246184 h 24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06" h="246184">
                <a:moveTo>
                  <a:pt x="0" y="42203"/>
                </a:moveTo>
                <a:lnTo>
                  <a:pt x="478301" y="0"/>
                </a:lnTo>
                <a:lnTo>
                  <a:pt x="541606" y="246184"/>
                </a:ln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9136522" y="2051042"/>
            <a:ext cx="814366" cy="762001"/>
            <a:chOff x="10378917" y="2900065"/>
            <a:chExt cx="442374" cy="643467"/>
          </a:xfrm>
          <a:solidFill>
            <a:schemeClr val="bg1"/>
          </a:solidFill>
        </p:grpSpPr>
        <p:sp>
          <p:nvSpPr>
            <p:cNvPr id="37" name="Ovaal 36"/>
            <p:cNvSpPr/>
            <p:nvPr/>
          </p:nvSpPr>
          <p:spPr>
            <a:xfrm>
              <a:off x="10378917" y="2900065"/>
              <a:ext cx="406400" cy="64346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al 37"/>
            <p:cNvSpPr/>
            <p:nvPr/>
          </p:nvSpPr>
          <p:spPr>
            <a:xfrm>
              <a:off x="10537278" y="3050345"/>
              <a:ext cx="126908" cy="1269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/>
            <p:cNvSpPr/>
            <p:nvPr/>
          </p:nvSpPr>
          <p:spPr>
            <a:xfrm>
              <a:off x="10694383" y="3031252"/>
              <a:ext cx="126908" cy="1269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Ovaal 39"/>
            <p:cNvSpPr/>
            <p:nvPr/>
          </p:nvSpPr>
          <p:spPr>
            <a:xfrm>
              <a:off x="10577466" y="3113799"/>
              <a:ext cx="58803" cy="588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Ovaal 40"/>
            <p:cNvSpPr/>
            <p:nvPr/>
          </p:nvSpPr>
          <p:spPr>
            <a:xfrm>
              <a:off x="10746348" y="3094706"/>
              <a:ext cx="58803" cy="588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Ovaal 41"/>
            <p:cNvSpPr/>
            <p:nvPr/>
          </p:nvSpPr>
          <p:spPr>
            <a:xfrm rot="21167821">
              <a:off x="10583264" y="3327453"/>
              <a:ext cx="193753" cy="999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Gelijkbenige driehoek 46"/>
            <p:cNvSpPr/>
            <p:nvPr/>
          </p:nvSpPr>
          <p:spPr>
            <a:xfrm rot="21240000">
              <a:off x="10671159" y="3155527"/>
              <a:ext cx="45719" cy="13583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8" name="Blokboog 47"/>
          <p:cNvSpPr/>
          <p:nvPr/>
        </p:nvSpPr>
        <p:spPr>
          <a:xfrm rot="1090972">
            <a:off x="5876328" y="4864054"/>
            <a:ext cx="613702" cy="759693"/>
          </a:xfrm>
          <a:prstGeom prst="blockArc">
            <a:avLst>
              <a:gd name="adj1" fmla="val 10800000"/>
              <a:gd name="adj2" fmla="val 0"/>
              <a:gd name="adj3" fmla="val 485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1" name="Blokboog 50"/>
          <p:cNvSpPr/>
          <p:nvPr/>
        </p:nvSpPr>
        <p:spPr>
          <a:xfrm rot="19640365">
            <a:off x="9657968" y="4071768"/>
            <a:ext cx="747986" cy="759693"/>
          </a:xfrm>
          <a:prstGeom prst="blockArc">
            <a:avLst>
              <a:gd name="adj1" fmla="val 10800000"/>
              <a:gd name="adj2" fmla="val 0"/>
              <a:gd name="adj3" fmla="val 485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3" name="Vrije vorm 52"/>
          <p:cNvSpPr/>
          <p:nvPr/>
        </p:nvSpPr>
        <p:spPr>
          <a:xfrm rot="2646172">
            <a:off x="5946994" y="3849279"/>
            <a:ext cx="322827" cy="964049"/>
          </a:xfrm>
          <a:custGeom>
            <a:avLst/>
            <a:gdLst>
              <a:gd name="connsiteX0" fmla="*/ 464234 w 464234"/>
              <a:gd name="connsiteY0" fmla="*/ 0 h 492369"/>
              <a:gd name="connsiteX1" fmla="*/ 330591 w 464234"/>
              <a:gd name="connsiteY1" fmla="*/ 365760 h 492369"/>
              <a:gd name="connsiteX2" fmla="*/ 0 w 464234"/>
              <a:gd name="connsiteY2" fmla="*/ 492369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4" h="492369">
                <a:moveTo>
                  <a:pt x="464234" y="0"/>
                </a:moveTo>
                <a:lnTo>
                  <a:pt x="330591" y="365760"/>
                </a:lnTo>
                <a:lnTo>
                  <a:pt x="0" y="492369"/>
                </a:ln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4" name="Blokboog 53"/>
          <p:cNvSpPr/>
          <p:nvPr/>
        </p:nvSpPr>
        <p:spPr>
          <a:xfrm rot="5400000">
            <a:off x="4978578" y="4176027"/>
            <a:ext cx="722933" cy="759693"/>
          </a:xfrm>
          <a:prstGeom prst="blockArc">
            <a:avLst>
              <a:gd name="adj1" fmla="val 10800000"/>
              <a:gd name="adj2" fmla="val 0"/>
              <a:gd name="adj3" fmla="val 485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5" name="Vrije vorm 54"/>
          <p:cNvSpPr/>
          <p:nvPr/>
        </p:nvSpPr>
        <p:spPr>
          <a:xfrm>
            <a:off x="9048360" y="4165640"/>
            <a:ext cx="592238" cy="604498"/>
          </a:xfrm>
          <a:custGeom>
            <a:avLst/>
            <a:gdLst>
              <a:gd name="connsiteX0" fmla="*/ 0 w 140677"/>
              <a:gd name="connsiteY0" fmla="*/ 0 h 386861"/>
              <a:gd name="connsiteX1" fmla="*/ 140677 w 140677"/>
              <a:gd name="connsiteY1" fmla="*/ 379827 h 386861"/>
              <a:gd name="connsiteX2" fmla="*/ 126610 w 140677"/>
              <a:gd name="connsiteY2" fmla="*/ 386861 h 3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7" h="386861">
                <a:moveTo>
                  <a:pt x="0" y="0"/>
                </a:moveTo>
                <a:lnTo>
                  <a:pt x="140677" y="379827"/>
                </a:lnTo>
                <a:lnTo>
                  <a:pt x="126610" y="386861"/>
                </a:ln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6" name="Blokboog 55"/>
          <p:cNvSpPr/>
          <p:nvPr/>
        </p:nvSpPr>
        <p:spPr>
          <a:xfrm rot="20577930">
            <a:off x="9530682" y="4656653"/>
            <a:ext cx="613702" cy="759693"/>
          </a:xfrm>
          <a:prstGeom prst="blockArc">
            <a:avLst>
              <a:gd name="adj1" fmla="val 10800000"/>
              <a:gd name="adj2" fmla="val 0"/>
              <a:gd name="adj3" fmla="val 485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1" name="Vrije vorm 70"/>
          <p:cNvSpPr/>
          <p:nvPr/>
        </p:nvSpPr>
        <p:spPr>
          <a:xfrm>
            <a:off x="8843654" y="4330332"/>
            <a:ext cx="140677" cy="386861"/>
          </a:xfrm>
          <a:custGeom>
            <a:avLst/>
            <a:gdLst>
              <a:gd name="connsiteX0" fmla="*/ 0 w 140677"/>
              <a:gd name="connsiteY0" fmla="*/ 0 h 386861"/>
              <a:gd name="connsiteX1" fmla="*/ 140677 w 140677"/>
              <a:gd name="connsiteY1" fmla="*/ 379827 h 386861"/>
              <a:gd name="connsiteX2" fmla="*/ 126610 w 140677"/>
              <a:gd name="connsiteY2" fmla="*/ 386861 h 3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7" h="386861">
                <a:moveTo>
                  <a:pt x="0" y="0"/>
                </a:moveTo>
                <a:lnTo>
                  <a:pt x="140677" y="379827"/>
                </a:lnTo>
                <a:lnTo>
                  <a:pt x="126610" y="386861"/>
                </a:ln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2" name="Blokboog 71"/>
          <p:cNvSpPr/>
          <p:nvPr/>
        </p:nvSpPr>
        <p:spPr>
          <a:xfrm>
            <a:off x="8744677" y="4690432"/>
            <a:ext cx="613702" cy="759693"/>
          </a:xfrm>
          <a:prstGeom prst="blockArc">
            <a:avLst>
              <a:gd name="adj1" fmla="val 10800000"/>
              <a:gd name="adj2" fmla="val 0"/>
              <a:gd name="adj3" fmla="val 485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3" name="Vrije vorm 72"/>
          <p:cNvSpPr/>
          <p:nvPr/>
        </p:nvSpPr>
        <p:spPr>
          <a:xfrm>
            <a:off x="8143076" y="4468973"/>
            <a:ext cx="140677" cy="386861"/>
          </a:xfrm>
          <a:custGeom>
            <a:avLst/>
            <a:gdLst>
              <a:gd name="connsiteX0" fmla="*/ 0 w 140677"/>
              <a:gd name="connsiteY0" fmla="*/ 0 h 386861"/>
              <a:gd name="connsiteX1" fmla="*/ 140677 w 140677"/>
              <a:gd name="connsiteY1" fmla="*/ 379827 h 386861"/>
              <a:gd name="connsiteX2" fmla="*/ 126610 w 140677"/>
              <a:gd name="connsiteY2" fmla="*/ 386861 h 3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7" h="386861">
                <a:moveTo>
                  <a:pt x="0" y="0"/>
                </a:moveTo>
                <a:lnTo>
                  <a:pt x="140677" y="379827"/>
                </a:lnTo>
                <a:lnTo>
                  <a:pt x="126610" y="386861"/>
                </a:ln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4" name="Blokboog 73"/>
          <p:cNvSpPr/>
          <p:nvPr/>
        </p:nvSpPr>
        <p:spPr>
          <a:xfrm>
            <a:off x="8033375" y="4834881"/>
            <a:ext cx="613702" cy="759693"/>
          </a:xfrm>
          <a:prstGeom prst="blockArc">
            <a:avLst>
              <a:gd name="adj1" fmla="val 10800000"/>
              <a:gd name="adj2" fmla="val 0"/>
              <a:gd name="adj3" fmla="val 485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5" name="Vrije vorm 74"/>
          <p:cNvSpPr/>
          <p:nvPr/>
        </p:nvSpPr>
        <p:spPr>
          <a:xfrm>
            <a:off x="7673909" y="4531463"/>
            <a:ext cx="140677" cy="386861"/>
          </a:xfrm>
          <a:custGeom>
            <a:avLst/>
            <a:gdLst>
              <a:gd name="connsiteX0" fmla="*/ 0 w 140677"/>
              <a:gd name="connsiteY0" fmla="*/ 0 h 386861"/>
              <a:gd name="connsiteX1" fmla="*/ 140677 w 140677"/>
              <a:gd name="connsiteY1" fmla="*/ 379827 h 386861"/>
              <a:gd name="connsiteX2" fmla="*/ 126610 w 140677"/>
              <a:gd name="connsiteY2" fmla="*/ 386861 h 3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7" h="386861">
                <a:moveTo>
                  <a:pt x="0" y="0"/>
                </a:moveTo>
                <a:lnTo>
                  <a:pt x="140677" y="379827"/>
                </a:lnTo>
                <a:lnTo>
                  <a:pt x="126610" y="386861"/>
                </a:ln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6" name="Blokboog 75"/>
          <p:cNvSpPr/>
          <p:nvPr/>
        </p:nvSpPr>
        <p:spPr>
          <a:xfrm>
            <a:off x="7568986" y="4890579"/>
            <a:ext cx="613702" cy="759693"/>
          </a:xfrm>
          <a:prstGeom prst="blockArc">
            <a:avLst>
              <a:gd name="adj1" fmla="val 10800000"/>
              <a:gd name="adj2" fmla="val 0"/>
              <a:gd name="adj3" fmla="val 485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7" name="Vrije vorm 76"/>
          <p:cNvSpPr/>
          <p:nvPr/>
        </p:nvSpPr>
        <p:spPr>
          <a:xfrm>
            <a:off x="7020706" y="4557240"/>
            <a:ext cx="140677" cy="386861"/>
          </a:xfrm>
          <a:custGeom>
            <a:avLst/>
            <a:gdLst>
              <a:gd name="connsiteX0" fmla="*/ 0 w 140677"/>
              <a:gd name="connsiteY0" fmla="*/ 0 h 386861"/>
              <a:gd name="connsiteX1" fmla="*/ 140677 w 140677"/>
              <a:gd name="connsiteY1" fmla="*/ 379827 h 386861"/>
              <a:gd name="connsiteX2" fmla="*/ 126610 w 140677"/>
              <a:gd name="connsiteY2" fmla="*/ 386861 h 3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7" h="386861">
                <a:moveTo>
                  <a:pt x="0" y="0"/>
                </a:moveTo>
                <a:lnTo>
                  <a:pt x="140677" y="379827"/>
                </a:lnTo>
                <a:lnTo>
                  <a:pt x="126610" y="386861"/>
                </a:ln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78" name="Blokboog 77"/>
          <p:cNvSpPr/>
          <p:nvPr/>
        </p:nvSpPr>
        <p:spPr>
          <a:xfrm>
            <a:off x="6921729" y="4917340"/>
            <a:ext cx="613702" cy="759693"/>
          </a:xfrm>
          <a:prstGeom prst="blockArc">
            <a:avLst>
              <a:gd name="adj1" fmla="val 10800000"/>
              <a:gd name="adj2" fmla="val 0"/>
              <a:gd name="adj3" fmla="val 485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2" name="Ovaal 51"/>
          <p:cNvSpPr/>
          <p:nvPr/>
        </p:nvSpPr>
        <p:spPr>
          <a:xfrm>
            <a:off x="6184088" y="3042316"/>
            <a:ext cx="3024786" cy="17278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tussen 10-100</a:t>
            </a:r>
            <a:endParaRPr lang="nl-NL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3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8783"/>
          <a:stretch/>
        </p:blipFill>
        <p:spPr>
          <a:xfrm>
            <a:off x="14280" y="19352"/>
            <a:ext cx="12163865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6432" y="365125"/>
            <a:ext cx="7277367" cy="1325563"/>
          </a:xfrm>
        </p:spPr>
        <p:txBody>
          <a:bodyPr/>
          <a:lstStyle/>
          <a:p>
            <a:r>
              <a:rPr lang="nl-NL"/>
              <a:t>Naar de gelijke delen-puzzels 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29492" y="687582"/>
            <a:ext cx="3439124" cy="4990407"/>
            <a:chOff x="429492" y="678873"/>
            <a:chExt cx="3439124" cy="4990407"/>
          </a:xfrm>
        </p:grpSpPr>
        <p:sp>
          <p:nvSpPr>
            <p:cNvPr id="5" name="Rechthoek 4"/>
            <p:cNvSpPr/>
            <p:nvPr/>
          </p:nvSpPr>
          <p:spPr>
            <a:xfrm>
              <a:off x="429492" y="678873"/>
              <a:ext cx="3439124" cy="4990407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1731556" y="4576021"/>
              <a:ext cx="1814733" cy="793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Garderobe</a:t>
              </a:r>
            </a:p>
            <a:p>
              <a:r>
                <a:rPr lang="nl-NL"/>
                <a:t>Museumwinkel</a:t>
              </a:r>
            </a:p>
            <a:p>
              <a:r>
                <a:rPr lang="nl-NL"/>
                <a:t>Restaurant </a:t>
              </a:r>
            </a:p>
          </p:txBody>
        </p:sp>
        <p:cxnSp>
          <p:nvCxnSpPr>
            <p:cNvPr id="11" name="Rechte verbindingslijn 10"/>
            <p:cNvCxnSpPr/>
            <p:nvPr/>
          </p:nvCxnSpPr>
          <p:spPr>
            <a:xfrm>
              <a:off x="1546085" y="4633181"/>
              <a:ext cx="0" cy="796636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troomdiagram: Ophalen 11"/>
            <p:cNvSpPr/>
            <p:nvPr/>
          </p:nvSpPr>
          <p:spPr>
            <a:xfrm rot="16200000">
              <a:off x="1117256" y="4905499"/>
              <a:ext cx="324000" cy="252000"/>
            </a:xfrm>
            <a:prstGeom prst="flowChartExtra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42933" y="1171636"/>
              <a:ext cx="2443672" cy="2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Deeldieren</a:t>
              </a:r>
            </a:p>
          </p:txBody>
        </p:sp>
        <p:cxnSp>
          <p:nvCxnSpPr>
            <p:cNvPr id="14" name="Rechte verbindingslijn 13"/>
            <p:cNvCxnSpPr/>
            <p:nvPr/>
          </p:nvCxnSpPr>
          <p:spPr>
            <a:xfrm>
              <a:off x="2359755" y="1064816"/>
              <a:ext cx="0" cy="18360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troomdiagram: Ophalen 14"/>
            <p:cNvSpPr/>
            <p:nvPr/>
          </p:nvSpPr>
          <p:spPr>
            <a:xfrm rot="5400000">
              <a:off x="2405572" y="117978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761153" y="3448427"/>
              <a:ext cx="1814733" cy="428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spelzaal met</a:t>
              </a:r>
              <a:br>
                <a:rPr lang="nl-NL"/>
              </a:br>
              <a:r>
                <a:rPr lang="nl-NL"/>
                <a:t>deelspellen</a:t>
              </a:r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1527944" y="3329873"/>
              <a:ext cx="0" cy="720000"/>
            </a:xfrm>
            <a:prstGeom prst="line">
              <a:avLst/>
            </a:pr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troomdiagram: Ophalen 17"/>
            <p:cNvSpPr/>
            <p:nvPr/>
          </p:nvSpPr>
          <p:spPr>
            <a:xfrm>
              <a:off x="851396" y="3364334"/>
              <a:ext cx="324000" cy="252000"/>
            </a:xfrm>
            <a:prstGeom prst="flowChartExtra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/>
            <p:cNvSpPr/>
            <p:nvPr/>
          </p:nvSpPr>
          <p:spPr>
            <a:xfrm>
              <a:off x="1018999" y="3559147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742933" y="1830563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Gelijke delen</a:t>
              </a: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742933" y="2517731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Deelkunst</a:t>
              </a:r>
            </a:p>
          </p:txBody>
        </p:sp>
        <p:sp>
          <p:nvSpPr>
            <p:cNvPr id="26" name="Vrije vorm 25"/>
            <p:cNvSpPr/>
            <p:nvPr/>
          </p:nvSpPr>
          <p:spPr>
            <a:xfrm>
              <a:off x="2493291" y="2442353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Stroomdiagram: Ophalen 26"/>
            <p:cNvSpPr/>
            <p:nvPr/>
          </p:nvSpPr>
          <p:spPr>
            <a:xfrm flipV="1">
              <a:off x="2676681" y="2890172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Stroomdiagram: Ophalen 27"/>
            <p:cNvSpPr/>
            <p:nvPr/>
          </p:nvSpPr>
          <p:spPr>
            <a:xfrm rot="5400000">
              <a:off x="2413849" y="1852833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Stroomdiagram: Ophalen 28"/>
            <p:cNvSpPr/>
            <p:nvPr/>
          </p:nvSpPr>
          <p:spPr>
            <a:xfrm rot="5400000">
              <a:off x="2566879" y="187224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0" name="Afgeronde rechthoek 29"/>
          <p:cNvSpPr/>
          <p:nvPr/>
        </p:nvSpPr>
        <p:spPr>
          <a:xfrm>
            <a:off x="650978" y="1715515"/>
            <a:ext cx="2372429" cy="54550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5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ader 12"/>
          <p:cNvSpPr/>
          <p:nvPr/>
        </p:nvSpPr>
        <p:spPr>
          <a:xfrm>
            <a:off x="304800" y="1217765"/>
            <a:ext cx="6771249" cy="5281509"/>
          </a:xfrm>
          <a:prstGeom prst="frame">
            <a:avLst>
              <a:gd name="adj1" fmla="val 2112"/>
            </a:avLst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2531" y="4394620"/>
            <a:ext cx="6530055" cy="2463380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2607043" y="273054"/>
            <a:ext cx="5943230" cy="784676"/>
          </a:xfrm>
          <a:prstGeom prst="roundRect">
            <a:avLst/>
          </a:prstGeom>
          <a:ln w="666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>
                <a:latin typeface="+mj-lt"/>
              </a:rPr>
              <a:t>Gelijke delen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25533"/>
              </p:ext>
            </p:extLst>
          </p:nvPr>
        </p:nvGraphicFramePr>
        <p:xfrm>
          <a:off x="434313" y="1336431"/>
          <a:ext cx="6549291" cy="5044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3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49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268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05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205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311" y="4317076"/>
            <a:ext cx="5171360" cy="2540924"/>
          </a:xfrm>
          <a:prstGeom prst="rect">
            <a:avLst/>
          </a:prstGeom>
        </p:spPr>
      </p:pic>
      <p:sp>
        <p:nvSpPr>
          <p:cNvPr id="3" name="Vrije vorm 2"/>
          <p:cNvSpPr/>
          <p:nvPr/>
        </p:nvSpPr>
        <p:spPr>
          <a:xfrm>
            <a:off x="2612571" y="1326382"/>
            <a:ext cx="2200589" cy="5094515"/>
          </a:xfrm>
          <a:custGeom>
            <a:avLst/>
            <a:gdLst>
              <a:gd name="connsiteX0" fmla="*/ 2180493 w 2200589"/>
              <a:gd name="connsiteY0" fmla="*/ 0 h 5094515"/>
              <a:gd name="connsiteX1" fmla="*/ 2200589 w 2200589"/>
              <a:gd name="connsiteY1" fmla="*/ 2552282 h 5094515"/>
              <a:gd name="connsiteX2" fmla="*/ 0 w 2200589"/>
              <a:gd name="connsiteY2" fmla="*/ 2542233 h 5094515"/>
              <a:gd name="connsiteX3" fmla="*/ 10049 w 2200589"/>
              <a:gd name="connsiteY3" fmla="*/ 5094515 h 5094515"/>
              <a:gd name="connsiteX4" fmla="*/ 10049 w 2200589"/>
              <a:gd name="connsiteY4" fmla="*/ 5094515 h 509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589" h="5094515">
                <a:moveTo>
                  <a:pt x="2180493" y="0"/>
                </a:moveTo>
                <a:lnTo>
                  <a:pt x="2200589" y="2552282"/>
                </a:lnTo>
                <a:lnTo>
                  <a:pt x="0" y="2542233"/>
                </a:lnTo>
                <a:cubicBezTo>
                  <a:pt x="3350" y="3392994"/>
                  <a:pt x="6699" y="4243754"/>
                  <a:pt x="10049" y="5094515"/>
                </a:cubicBezTo>
                <a:lnTo>
                  <a:pt x="10049" y="5094515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1031631" y="1537398"/>
            <a:ext cx="854110" cy="8340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71327" y="2803490"/>
            <a:ext cx="854110" cy="8340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ige driehoek 7"/>
          <p:cNvSpPr/>
          <p:nvPr/>
        </p:nvSpPr>
        <p:spPr>
          <a:xfrm>
            <a:off x="3034603" y="2680496"/>
            <a:ext cx="1080000" cy="108000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/>
          <p:cNvSpPr/>
          <p:nvPr/>
        </p:nvSpPr>
        <p:spPr>
          <a:xfrm>
            <a:off x="3239383" y="5212680"/>
            <a:ext cx="1080000" cy="108000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7385539" y="1217765"/>
            <a:ext cx="4622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C00000"/>
                </a:solidFill>
              </a:rPr>
              <a:t>Een andere oplossing </a:t>
            </a:r>
          </a:p>
          <a:p>
            <a:endParaRPr lang="nl-NL" b="1">
              <a:solidFill>
                <a:srgbClr val="C00000"/>
              </a:solidFill>
            </a:endParaRPr>
          </a:p>
          <a:p>
            <a:r>
              <a:rPr lang="nl-NL" b="1">
                <a:solidFill>
                  <a:srgbClr val="C00000"/>
                </a:solidFill>
              </a:rPr>
              <a:t>Verdeelpuzzel: maak 2 gelijke delen.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/>
              <a:t>In elk deel zit een cirkel en een driehoek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/>
              <a:t>De delen zijn even groot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/>
              <a:t>De delen hebben dezelfde vorm</a:t>
            </a:r>
          </a:p>
        </p:txBody>
      </p:sp>
    </p:spTree>
    <p:extLst>
      <p:ext uri="{BB962C8B-B14F-4D97-AF65-F5344CB8AC3E}">
        <p14:creationId xmlns:p14="http://schemas.microsoft.com/office/powerpoint/2010/main" val="29421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ader 12"/>
          <p:cNvSpPr/>
          <p:nvPr/>
        </p:nvSpPr>
        <p:spPr>
          <a:xfrm>
            <a:off x="304800" y="1217765"/>
            <a:ext cx="6771249" cy="5281509"/>
          </a:xfrm>
          <a:prstGeom prst="frame">
            <a:avLst>
              <a:gd name="adj1" fmla="val 2112"/>
            </a:avLst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2531" y="4394620"/>
            <a:ext cx="6530055" cy="2463380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2607043" y="273054"/>
            <a:ext cx="5943230" cy="784676"/>
          </a:xfrm>
          <a:prstGeom prst="roundRect">
            <a:avLst/>
          </a:prstGeom>
          <a:ln w="666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>
                <a:latin typeface="+mj-lt"/>
              </a:rPr>
              <a:t>Gelijke delen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25533"/>
              </p:ext>
            </p:extLst>
          </p:nvPr>
        </p:nvGraphicFramePr>
        <p:xfrm>
          <a:off x="434313" y="1336431"/>
          <a:ext cx="6549291" cy="5044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3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49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268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05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205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311" y="4317076"/>
            <a:ext cx="5171360" cy="2540924"/>
          </a:xfrm>
          <a:prstGeom prst="rect">
            <a:avLst/>
          </a:prstGeom>
        </p:spPr>
      </p:pic>
      <p:sp>
        <p:nvSpPr>
          <p:cNvPr id="3" name="Vrije vorm 2"/>
          <p:cNvSpPr/>
          <p:nvPr/>
        </p:nvSpPr>
        <p:spPr>
          <a:xfrm>
            <a:off x="401933" y="2562330"/>
            <a:ext cx="6581671" cy="2562329"/>
          </a:xfrm>
          <a:custGeom>
            <a:avLst/>
            <a:gdLst>
              <a:gd name="connsiteX0" fmla="*/ 2180493 w 2200589"/>
              <a:gd name="connsiteY0" fmla="*/ 0 h 5094515"/>
              <a:gd name="connsiteX1" fmla="*/ 2200589 w 2200589"/>
              <a:gd name="connsiteY1" fmla="*/ 2552282 h 5094515"/>
              <a:gd name="connsiteX2" fmla="*/ 0 w 2200589"/>
              <a:gd name="connsiteY2" fmla="*/ 2542233 h 5094515"/>
              <a:gd name="connsiteX3" fmla="*/ 10049 w 2200589"/>
              <a:gd name="connsiteY3" fmla="*/ 5094515 h 5094515"/>
              <a:gd name="connsiteX4" fmla="*/ 10049 w 2200589"/>
              <a:gd name="connsiteY4" fmla="*/ 5094515 h 5094515"/>
              <a:gd name="connsiteX0" fmla="*/ 2180493 w 2200589"/>
              <a:gd name="connsiteY0" fmla="*/ 0 h 5094515"/>
              <a:gd name="connsiteX1" fmla="*/ 2180493 w 2200589"/>
              <a:gd name="connsiteY1" fmla="*/ 1256044 h 5094515"/>
              <a:gd name="connsiteX2" fmla="*/ 2200589 w 2200589"/>
              <a:gd name="connsiteY2" fmla="*/ 2552282 h 5094515"/>
              <a:gd name="connsiteX3" fmla="*/ 0 w 2200589"/>
              <a:gd name="connsiteY3" fmla="*/ 2542233 h 5094515"/>
              <a:gd name="connsiteX4" fmla="*/ 10049 w 2200589"/>
              <a:gd name="connsiteY4" fmla="*/ 5094515 h 5094515"/>
              <a:gd name="connsiteX5" fmla="*/ 10049 w 2200589"/>
              <a:gd name="connsiteY5" fmla="*/ 5094515 h 5094515"/>
              <a:gd name="connsiteX0" fmla="*/ 4371034 w 4371037"/>
              <a:gd name="connsiteY0" fmla="*/ 57313 h 3966122"/>
              <a:gd name="connsiteX1" fmla="*/ 2180493 w 4371037"/>
              <a:gd name="connsiteY1" fmla="*/ 127651 h 3966122"/>
              <a:gd name="connsiteX2" fmla="*/ 2200589 w 4371037"/>
              <a:gd name="connsiteY2" fmla="*/ 1423889 h 3966122"/>
              <a:gd name="connsiteX3" fmla="*/ 0 w 4371037"/>
              <a:gd name="connsiteY3" fmla="*/ 1413840 h 3966122"/>
              <a:gd name="connsiteX4" fmla="*/ 10049 w 4371037"/>
              <a:gd name="connsiteY4" fmla="*/ 3966122 h 3966122"/>
              <a:gd name="connsiteX5" fmla="*/ 10049 w 4371037"/>
              <a:gd name="connsiteY5" fmla="*/ 3966122 h 3966122"/>
              <a:gd name="connsiteX0" fmla="*/ 4371034 w 4371034"/>
              <a:gd name="connsiteY0" fmla="*/ 127738 h 4036547"/>
              <a:gd name="connsiteX1" fmla="*/ 2180493 w 4371034"/>
              <a:gd name="connsiteY1" fmla="*/ 198076 h 4036547"/>
              <a:gd name="connsiteX2" fmla="*/ 2200589 w 4371034"/>
              <a:gd name="connsiteY2" fmla="*/ 1494314 h 4036547"/>
              <a:gd name="connsiteX3" fmla="*/ 0 w 4371034"/>
              <a:gd name="connsiteY3" fmla="*/ 1484265 h 4036547"/>
              <a:gd name="connsiteX4" fmla="*/ 10049 w 4371034"/>
              <a:gd name="connsiteY4" fmla="*/ 4036547 h 4036547"/>
              <a:gd name="connsiteX5" fmla="*/ 10049 w 4371034"/>
              <a:gd name="connsiteY5" fmla="*/ 4036547 h 4036547"/>
              <a:gd name="connsiteX0" fmla="*/ 4371034 w 4371034"/>
              <a:gd name="connsiteY0" fmla="*/ 0 h 3908809"/>
              <a:gd name="connsiteX1" fmla="*/ 2180493 w 4371034"/>
              <a:gd name="connsiteY1" fmla="*/ 70338 h 3908809"/>
              <a:gd name="connsiteX2" fmla="*/ 2200589 w 4371034"/>
              <a:gd name="connsiteY2" fmla="*/ 1366576 h 3908809"/>
              <a:gd name="connsiteX3" fmla="*/ 0 w 4371034"/>
              <a:gd name="connsiteY3" fmla="*/ 1356527 h 3908809"/>
              <a:gd name="connsiteX4" fmla="*/ 10049 w 4371034"/>
              <a:gd name="connsiteY4" fmla="*/ 3908809 h 3908809"/>
              <a:gd name="connsiteX5" fmla="*/ 10049 w 4371034"/>
              <a:gd name="connsiteY5" fmla="*/ 3908809 h 3908809"/>
              <a:gd name="connsiteX0" fmla="*/ 4371034 w 4371034"/>
              <a:gd name="connsiteY0" fmla="*/ 0 h 3858567"/>
              <a:gd name="connsiteX1" fmla="*/ 2180493 w 4371034"/>
              <a:gd name="connsiteY1" fmla="*/ 20096 h 3858567"/>
              <a:gd name="connsiteX2" fmla="*/ 2200589 w 4371034"/>
              <a:gd name="connsiteY2" fmla="*/ 1316334 h 3858567"/>
              <a:gd name="connsiteX3" fmla="*/ 0 w 4371034"/>
              <a:gd name="connsiteY3" fmla="*/ 1306285 h 3858567"/>
              <a:gd name="connsiteX4" fmla="*/ 10049 w 4371034"/>
              <a:gd name="connsiteY4" fmla="*/ 3858567 h 3858567"/>
              <a:gd name="connsiteX5" fmla="*/ 10049 w 4371034"/>
              <a:gd name="connsiteY5" fmla="*/ 3858567 h 3858567"/>
              <a:gd name="connsiteX0" fmla="*/ 4534413 w 4534413"/>
              <a:gd name="connsiteY0" fmla="*/ 0 h 3858567"/>
              <a:gd name="connsiteX1" fmla="*/ 2343872 w 4534413"/>
              <a:gd name="connsiteY1" fmla="*/ 20096 h 3858567"/>
              <a:gd name="connsiteX2" fmla="*/ 2363968 w 4534413"/>
              <a:gd name="connsiteY2" fmla="*/ 1316334 h 3858567"/>
              <a:gd name="connsiteX3" fmla="*/ 163379 w 4534413"/>
              <a:gd name="connsiteY3" fmla="*/ 1306285 h 3858567"/>
              <a:gd name="connsiteX4" fmla="*/ 163379 w 4534413"/>
              <a:gd name="connsiteY4" fmla="*/ 2562329 h 3858567"/>
              <a:gd name="connsiteX5" fmla="*/ 173428 w 4534413"/>
              <a:gd name="connsiteY5" fmla="*/ 3858567 h 3858567"/>
              <a:gd name="connsiteX6" fmla="*/ 173428 w 4534413"/>
              <a:gd name="connsiteY6" fmla="*/ 3858567 h 3858567"/>
              <a:gd name="connsiteX0" fmla="*/ 6581671 w 6581671"/>
              <a:gd name="connsiteY0" fmla="*/ 0 h 3858588"/>
              <a:gd name="connsiteX1" fmla="*/ 4391130 w 6581671"/>
              <a:gd name="connsiteY1" fmla="*/ 20096 h 3858588"/>
              <a:gd name="connsiteX2" fmla="*/ 4411226 w 6581671"/>
              <a:gd name="connsiteY2" fmla="*/ 1316334 h 3858588"/>
              <a:gd name="connsiteX3" fmla="*/ 2210637 w 6581671"/>
              <a:gd name="connsiteY3" fmla="*/ 1306285 h 3858588"/>
              <a:gd name="connsiteX4" fmla="*/ 2210637 w 6581671"/>
              <a:gd name="connsiteY4" fmla="*/ 2562329 h 3858588"/>
              <a:gd name="connsiteX5" fmla="*/ 2220686 w 6581671"/>
              <a:gd name="connsiteY5" fmla="*/ 3858567 h 3858588"/>
              <a:gd name="connsiteX6" fmla="*/ 0 w 6581671"/>
              <a:gd name="connsiteY6" fmla="*/ 2532184 h 3858588"/>
              <a:gd name="connsiteX0" fmla="*/ 6581671 w 6581671"/>
              <a:gd name="connsiteY0" fmla="*/ 0 h 2647152"/>
              <a:gd name="connsiteX1" fmla="*/ 4391130 w 6581671"/>
              <a:gd name="connsiteY1" fmla="*/ 20096 h 2647152"/>
              <a:gd name="connsiteX2" fmla="*/ 4411226 w 6581671"/>
              <a:gd name="connsiteY2" fmla="*/ 1316334 h 2647152"/>
              <a:gd name="connsiteX3" fmla="*/ 2210637 w 6581671"/>
              <a:gd name="connsiteY3" fmla="*/ 1306285 h 2647152"/>
              <a:gd name="connsiteX4" fmla="*/ 2210637 w 6581671"/>
              <a:gd name="connsiteY4" fmla="*/ 2562329 h 2647152"/>
              <a:gd name="connsiteX5" fmla="*/ 0 w 6581671"/>
              <a:gd name="connsiteY5" fmla="*/ 2532184 h 2647152"/>
              <a:gd name="connsiteX0" fmla="*/ 6581671 w 6581671"/>
              <a:gd name="connsiteY0" fmla="*/ 0 h 2562329"/>
              <a:gd name="connsiteX1" fmla="*/ 4391130 w 6581671"/>
              <a:gd name="connsiteY1" fmla="*/ 20096 h 2562329"/>
              <a:gd name="connsiteX2" fmla="*/ 4411226 w 6581671"/>
              <a:gd name="connsiteY2" fmla="*/ 1316334 h 2562329"/>
              <a:gd name="connsiteX3" fmla="*/ 2210637 w 6581671"/>
              <a:gd name="connsiteY3" fmla="*/ 1306285 h 2562329"/>
              <a:gd name="connsiteX4" fmla="*/ 2210637 w 6581671"/>
              <a:gd name="connsiteY4" fmla="*/ 2562329 h 2562329"/>
              <a:gd name="connsiteX5" fmla="*/ 0 w 6581671"/>
              <a:gd name="connsiteY5" fmla="*/ 2532184 h 2562329"/>
              <a:gd name="connsiteX0" fmla="*/ 6581671 w 6581671"/>
              <a:gd name="connsiteY0" fmla="*/ 0 h 2562329"/>
              <a:gd name="connsiteX1" fmla="*/ 4391130 w 6581671"/>
              <a:gd name="connsiteY1" fmla="*/ 20096 h 2562329"/>
              <a:gd name="connsiteX2" fmla="*/ 4411226 w 6581671"/>
              <a:gd name="connsiteY2" fmla="*/ 1316334 h 2562329"/>
              <a:gd name="connsiteX3" fmla="*/ 2210637 w 6581671"/>
              <a:gd name="connsiteY3" fmla="*/ 1306285 h 2562329"/>
              <a:gd name="connsiteX4" fmla="*/ 2210637 w 6581671"/>
              <a:gd name="connsiteY4" fmla="*/ 2562329 h 2562329"/>
              <a:gd name="connsiteX5" fmla="*/ 0 w 6581671"/>
              <a:gd name="connsiteY5" fmla="*/ 2532184 h 256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1671" h="2562329">
                <a:moveTo>
                  <a:pt x="6581671" y="0"/>
                </a:moveTo>
                <a:lnTo>
                  <a:pt x="4391130" y="20096"/>
                </a:lnTo>
                <a:lnTo>
                  <a:pt x="4411226" y="1316334"/>
                </a:lnTo>
                <a:lnTo>
                  <a:pt x="2210637" y="1306285"/>
                </a:lnTo>
                <a:lnTo>
                  <a:pt x="2210637" y="2562329"/>
                </a:lnTo>
                <a:lnTo>
                  <a:pt x="0" y="2532184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1031631" y="1537398"/>
            <a:ext cx="854110" cy="8340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71327" y="2803490"/>
            <a:ext cx="854110" cy="8340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ige driehoek 7"/>
          <p:cNvSpPr/>
          <p:nvPr/>
        </p:nvSpPr>
        <p:spPr>
          <a:xfrm>
            <a:off x="3034603" y="2680496"/>
            <a:ext cx="1080000" cy="108000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/>
          <p:cNvSpPr/>
          <p:nvPr/>
        </p:nvSpPr>
        <p:spPr>
          <a:xfrm>
            <a:off x="3239383" y="5212680"/>
            <a:ext cx="1080000" cy="108000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7385539" y="1217765"/>
            <a:ext cx="4622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C00000"/>
                </a:solidFill>
              </a:rPr>
              <a:t>Verdeel puzzel: maak 2 gelijke delen</a:t>
            </a:r>
            <a:endParaRPr lang="nl-NL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/>
              <a:t>In elk deel zit een cirkel en een driehoek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/>
              <a:t>De delen zijn even groot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/>
              <a:t>De delen hebben dezelfde vorm</a:t>
            </a:r>
          </a:p>
        </p:txBody>
      </p:sp>
    </p:spTree>
    <p:extLst>
      <p:ext uri="{BB962C8B-B14F-4D97-AF65-F5344CB8AC3E}">
        <p14:creationId xmlns:p14="http://schemas.microsoft.com/office/powerpoint/2010/main" val="29749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8783"/>
          <a:stretch/>
        </p:blipFill>
        <p:spPr>
          <a:xfrm>
            <a:off x="14280" y="19352"/>
            <a:ext cx="12163865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6432" y="365125"/>
            <a:ext cx="7277367" cy="1325563"/>
          </a:xfrm>
        </p:spPr>
        <p:txBody>
          <a:bodyPr/>
          <a:lstStyle/>
          <a:p>
            <a:r>
              <a:rPr lang="nl-NL"/>
              <a:t>Naar de Deelkunst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29492" y="687582"/>
            <a:ext cx="3439124" cy="4990407"/>
            <a:chOff x="429492" y="678873"/>
            <a:chExt cx="3439124" cy="4990407"/>
          </a:xfrm>
        </p:grpSpPr>
        <p:sp>
          <p:nvSpPr>
            <p:cNvPr id="5" name="Rechthoek 4"/>
            <p:cNvSpPr/>
            <p:nvPr/>
          </p:nvSpPr>
          <p:spPr>
            <a:xfrm>
              <a:off x="429492" y="678873"/>
              <a:ext cx="3439124" cy="4990407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1731556" y="4576021"/>
              <a:ext cx="1814733" cy="793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Garderobe</a:t>
              </a:r>
            </a:p>
            <a:p>
              <a:r>
                <a:rPr lang="nl-NL"/>
                <a:t>Museumwinkel</a:t>
              </a:r>
            </a:p>
            <a:p>
              <a:r>
                <a:rPr lang="nl-NL"/>
                <a:t>Restaurant </a:t>
              </a:r>
            </a:p>
          </p:txBody>
        </p:sp>
        <p:cxnSp>
          <p:nvCxnSpPr>
            <p:cNvPr id="11" name="Rechte verbindingslijn 10"/>
            <p:cNvCxnSpPr/>
            <p:nvPr/>
          </p:nvCxnSpPr>
          <p:spPr>
            <a:xfrm>
              <a:off x="1546085" y="4633181"/>
              <a:ext cx="0" cy="796636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troomdiagram: Ophalen 11"/>
            <p:cNvSpPr/>
            <p:nvPr/>
          </p:nvSpPr>
          <p:spPr>
            <a:xfrm rot="16200000">
              <a:off x="1117256" y="4905499"/>
              <a:ext cx="324000" cy="252000"/>
            </a:xfrm>
            <a:prstGeom prst="flowChartExtra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42933" y="1171636"/>
              <a:ext cx="2443672" cy="2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Deeldieren</a:t>
              </a:r>
            </a:p>
          </p:txBody>
        </p:sp>
        <p:cxnSp>
          <p:nvCxnSpPr>
            <p:cNvPr id="14" name="Rechte verbindingslijn 13"/>
            <p:cNvCxnSpPr/>
            <p:nvPr/>
          </p:nvCxnSpPr>
          <p:spPr>
            <a:xfrm>
              <a:off x="2359755" y="1064816"/>
              <a:ext cx="0" cy="18360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troomdiagram: Ophalen 14"/>
            <p:cNvSpPr/>
            <p:nvPr/>
          </p:nvSpPr>
          <p:spPr>
            <a:xfrm rot="5400000">
              <a:off x="2405572" y="117978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761153" y="3448427"/>
              <a:ext cx="1814733" cy="428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spelzaal met</a:t>
              </a:r>
              <a:br>
                <a:rPr lang="nl-NL"/>
              </a:br>
              <a:r>
                <a:rPr lang="nl-NL"/>
                <a:t>deelspellen</a:t>
              </a:r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1527944" y="3329873"/>
              <a:ext cx="0" cy="720000"/>
            </a:xfrm>
            <a:prstGeom prst="line">
              <a:avLst/>
            </a:pr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troomdiagram: Ophalen 17"/>
            <p:cNvSpPr/>
            <p:nvPr/>
          </p:nvSpPr>
          <p:spPr>
            <a:xfrm>
              <a:off x="851396" y="3364334"/>
              <a:ext cx="324000" cy="252000"/>
            </a:xfrm>
            <a:prstGeom prst="flowChartExtra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/>
            <p:cNvSpPr/>
            <p:nvPr/>
          </p:nvSpPr>
          <p:spPr>
            <a:xfrm>
              <a:off x="1018999" y="3559147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742933" y="1830563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Gelijke delen</a:t>
              </a: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742933" y="2517731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Deelkunst</a:t>
              </a:r>
            </a:p>
          </p:txBody>
        </p:sp>
        <p:sp>
          <p:nvSpPr>
            <p:cNvPr id="26" name="Vrije vorm 25"/>
            <p:cNvSpPr/>
            <p:nvPr/>
          </p:nvSpPr>
          <p:spPr>
            <a:xfrm>
              <a:off x="2493291" y="2442353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Stroomdiagram: Ophalen 26"/>
            <p:cNvSpPr/>
            <p:nvPr/>
          </p:nvSpPr>
          <p:spPr>
            <a:xfrm flipV="1">
              <a:off x="2676681" y="2890172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Stroomdiagram: Ophalen 27"/>
            <p:cNvSpPr/>
            <p:nvPr/>
          </p:nvSpPr>
          <p:spPr>
            <a:xfrm rot="5400000">
              <a:off x="2413849" y="1852833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Stroomdiagram: Ophalen 28"/>
            <p:cNvSpPr/>
            <p:nvPr/>
          </p:nvSpPr>
          <p:spPr>
            <a:xfrm rot="5400000">
              <a:off x="2566879" y="187224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0" name="Afgeronde rechthoek 29"/>
          <p:cNvSpPr/>
          <p:nvPr/>
        </p:nvSpPr>
        <p:spPr>
          <a:xfrm>
            <a:off x="708495" y="2423100"/>
            <a:ext cx="2372429" cy="78729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2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743" y="4394620"/>
            <a:ext cx="6530055" cy="24633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8" y="4317076"/>
            <a:ext cx="5171360" cy="2540924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2607043" y="273054"/>
            <a:ext cx="5943230" cy="784676"/>
          </a:xfrm>
          <a:prstGeom prst="roundRect">
            <a:avLst/>
          </a:prstGeom>
          <a:ln w="666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>
                <a:latin typeface="+mj-lt"/>
              </a:rPr>
              <a:t>DE HELFT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99301"/>
              </p:ext>
            </p:extLst>
          </p:nvPr>
        </p:nvGraphicFramePr>
        <p:xfrm>
          <a:off x="579594" y="1574198"/>
          <a:ext cx="2182256" cy="196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845515"/>
              </p:ext>
            </p:extLst>
          </p:nvPr>
        </p:nvGraphicFramePr>
        <p:xfrm>
          <a:off x="3451220" y="1574198"/>
          <a:ext cx="2182256" cy="196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0743"/>
              </p:ext>
            </p:extLst>
          </p:nvPr>
        </p:nvGraphicFramePr>
        <p:xfrm>
          <a:off x="6322846" y="1568960"/>
          <a:ext cx="2182256" cy="196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12604"/>
              </p:ext>
            </p:extLst>
          </p:nvPr>
        </p:nvGraphicFramePr>
        <p:xfrm>
          <a:off x="9194472" y="1568960"/>
          <a:ext cx="2182256" cy="196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08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138573" marR="138573" marT="69287" marB="6928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62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2607043" y="273054"/>
            <a:ext cx="5943230" cy="784676"/>
          </a:xfrm>
          <a:prstGeom prst="roundRect">
            <a:avLst/>
          </a:prstGeom>
          <a:ln w="666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>
                <a:latin typeface="+mj-lt"/>
              </a:rPr>
              <a:t>DE HELFT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49060"/>
          <a:stretch/>
        </p:blipFill>
        <p:spPr>
          <a:xfrm>
            <a:off x="-119859" y="1625923"/>
            <a:ext cx="6266660" cy="24696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t="50628" r="5831" b="313"/>
          <a:stretch/>
        </p:blipFill>
        <p:spPr>
          <a:xfrm>
            <a:off x="6146801" y="1673027"/>
            <a:ext cx="5893727" cy="23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1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40909"/>
              </p:ext>
            </p:extLst>
          </p:nvPr>
        </p:nvGraphicFramePr>
        <p:xfrm>
          <a:off x="3451220" y="1568960"/>
          <a:ext cx="2184116" cy="1966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4" name="Groep 43"/>
          <p:cNvGrpSpPr/>
          <p:nvPr/>
        </p:nvGrpSpPr>
        <p:grpSpPr>
          <a:xfrm>
            <a:off x="3450480" y="1574056"/>
            <a:ext cx="2182995" cy="1958936"/>
            <a:chOff x="6033212" y="1458288"/>
            <a:chExt cx="1439260" cy="1290904"/>
          </a:xfrm>
        </p:grpSpPr>
        <p:sp>
          <p:nvSpPr>
            <p:cNvPr id="19" name="Rechthoekige driehoek 18"/>
            <p:cNvSpPr/>
            <p:nvPr/>
          </p:nvSpPr>
          <p:spPr>
            <a:xfrm>
              <a:off x="6752472" y="1458288"/>
              <a:ext cx="720000" cy="642904"/>
            </a:xfrm>
            <a:prstGeom prst="rtTriangl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ige driehoek 19"/>
            <p:cNvSpPr/>
            <p:nvPr/>
          </p:nvSpPr>
          <p:spPr>
            <a:xfrm flipV="1">
              <a:off x="6752472" y="2106288"/>
              <a:ext cx="720000" cy="642904"/>
            </a:xfrm>
            <a:prstGeom prst="rtTriangl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ige driehoek 20"/>
            <p:cNvSpPr/>
            <p:nvPr/>
          </p:nvSpPr>
          <p:spPr>
            <a:xfrm flipH="1">
              <a:off x="6033212" y="1458288"/>
              <a:ext cx="720000" cy="642904"/>
            </a:xfrm>
            <a:prstGeom prst="rtTriangl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ige driehoek 21"/>
            <p:cNvSpPr/>
            <p:nvPr/>
          </p:nvSpPr>
          <p:spPr>
            <a:xfrm flipH="1" flipV="1">
              <a:off x="6033212" y="2106288"/>
              <a:ext cx="720000" cy="642904"/>
            </a:xfrm>
            <a:prstGeom prst="rtTriangl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447" y="4394620"/>
            <a:ext cx="6530055" cy="24633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99254" y="4305059"/>
            <a:ext cx="5171360" cy="2540924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2607043" y="273054"/>
            <a:ext cx="5943230" cy="784676"/>
          </a:xfrm>
          <a:prstGeom prst="roundRect">
            <a:avLst/>
          </a:prstGeom>
          <a:ln w="666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>
                <a:latin typeface="+mj-lt"/>
              </a:rPr>
              <a:t>DE HELFT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04582"/>
              </p:ext>
            </p:extLst>
          </p:nvPr>
        </p:nvGraphicFramePr>
        <p:xfrm>
          <a:off x="6473702" y="1584316"/>
          <a:ext cx="2160116" cy="1954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90866"/>
              </p:ext>
            </p:extLst>
          </p:nvPr>
        </p:nvGraphicFramePr>
        <p:xfrm>
          <a:off x="9472185" y="1568960"/>
          <a:ext cx="2194376" cy="1954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Gelijkbenige driehoek 7"/>
          <p:cNvSpPr/>
          <p:nvPr/>
        </p:nvSpPr>
        <p:spPr>
          <a:xfrm>
            <a:off x="6471841" y="1589687"/>
            <a:ext cx="2160117" cy="1943305"/>
          </a:xfrm>
          <a:prstGeom prst="triangle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ep 24"/>
          <p:cNvGrpSpPr/>
          <p:nvPr/>
        </p:nvGrpSpPr>
        <p:grpSpPr>
          <a:xfrm>
            <a:off x="10563121" y="1582657"/>
            <a:ext cx="1103440" cy="1947256"/>
            <a:chOff x="4827300" y="2953724"/>
            <a:chExt cx="720000" cy="1290904"/>
          </a:xfrm>
        </p:grpSpPr>
        <p:sp>
          <p:nvSpPr>
            <p:cNvPr id="16" name="Rechthoekige driehoek 15"/>
            <p:cNvSpPr/>
            <p:nvPr/>
          </p:nvSpPr>
          <p:spPr>
            <a:xfrm>
              <a:off x="4827300" y="2953724"/>
              <a:ext cx="720000" cy="642904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ige driehoek 17"/>
            <p:cNvSpPr/>
            <p:nvPr/>
          </p:nvSpPr>
          <p:spPr>
            <a:xfrm flipV="1">
              <a:off x="4827300" y="3601724"/>
              <a:ext cx="720000" cy="642904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aphicFrame>
        <p:nvGraphicFramePr>
          <p:cNvPr id="27" name="Tabel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40909"/>
              </p:ext>
            </p:extLst>
          </p:nvPr>
        </p:nvGraphicFramePr>
        <p:xfrm>
          <a:off x="681455" y="1568960"/>
          <a:ext cx="2184116" cy="1966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Rechthoekige driehoek 33"/>
          <p:cNvSpPr/>
          <p:nvPr/>
        </p:nvSpPr>
        <p:spPr>
          <a:xfrm rot="5400000" flipH="1" flipV="1">
            <a:off x="830140" y="1489214"/>
            <a:ext cx="1941247" cy="2128133"/>
          </a:xfrm>
          <a:prstGeom prst="rtTriangle">
            <a:avLst/>
          </a:prstGeom>
          <a:solidFill>
            <a:srgbClr val="66FF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0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40909"/>
              </p:ext>
            </p:extLst>
          </p:nvPr>
        </p:nvGraphicFramePr>
        <p:xfrm>
          <a:off x="3451220" y="1568960"/>
          <a:ext cx="2184116" cy="1966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4" name="Groep 43"/>
          <p:cNvGrpSpPr/>
          <p:nvPr/>
        </p:nvGrpSpPr>
        <p:grpSpPr>
          <a:xfrm>
            <a:off x="3450480" y="1574056"/>
            <a:ext cx="2182995" cy="1958936"/>
            <a:chOff x="6033212" y="1458288"/>
            <a:chExt cx="1439260" cy="1290904"/>
          </a:xfrm>
        </p:grpSpPr>
        <p:sp>
          <p:nvSpPr>
            <p:cNvPr id="19" name="Rechthoekige driehoek 18"/>
            <p:cNvSpPr/>
            <p:nvPr/>
          </p:nvSpPr>
          <p:spPr>
            <a:xfrm>
              <a:off x="6752472" y="1458288"/>
              <a:ext cx="720000" cy="642904"/>
            </a:xfrm>
            <a:prstGeom prst="rtTriangl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ige driehoek 19"/>
            <p:cNvSpPr/>
            <p:nvPr/>
          </p:nvSpPr>
          <p:spPr>
            <a:xfrm flipV="1">
              <a:off x="6752472" y="2106288"/>
              <a:ext cx="720000" cy="642904"/>
            </a:xfrm>
            <a:prstGeom prst="rtTriangl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ige driehoek 20"/>
            <p:cNvSpPr/>
            <p:nvPr/>
          </p:nvSpPr>
          <p:spPr>
            <a:xfrm flipH="1">
              <a:off x="6033212" y="1458288"/>
              <a:ext cx="720000" cy="642904"/>
            </a:xfrm>
            <a:prstGeom prst="rtTriangl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ige driehoek 21"/>
            <p:cNvSpPr/>
            <p:nvPr/>
          </p:nvSpPr>
          <p:spPr>
            <a:xfrm flipH="1" flipV="1">
              <a:off x="6033212" y="2106288"/>
              <a:ext cx="720000" cy="642904"/>
            </a:xfrm>
            <a:prstGeom prst="rtTriangl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Afgeronde rechthoek 5"/>
          <p:cNvSpPr/>
          <p:nvPr/>
        </p:nvSpPr>
        <p:spPr>
          <a:xfrm>
            <a:off x="2607043" y="273054"/>
            <a:ext cx="5943230" cy="784676"/>
          </a:xfrm>
          <a:prstGeom prst="roundRect">
            <a:avLst/>
          </a:prstGeom>
          <a:ln w="666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>
                <a:latin typeface="+mj-lt"/>
              </a:rPr>
              <a:t>DE HELFT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04582"/>
              </p:ext>
            </p:extLst>
          </p:nvPr>
        </p:nvGraphicFramePr>
        <p:xfrm>
          <a:off x="6473702" y="1584316"/>
          <a:ext cx="2160116" cy="1954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90866"/>
              </p:ext>
            </p:extLst>
          </p:nvPr>
        </p:nvGraphicFramePr>
        <p:xfrm>
          <a:off x="9472185" y="1568960"/>
          <a:ext cx="2194376" cy="1954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36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Gelijkbenige driehoek 7"/>
          <p:cNvSpPr/>
          <p:nvPr/>
        </p:nvSpPr>
        <p:spPr>
          <a:xfrm>
            <a:off x="6471841" y="1589687"/>
            <a:ext cx="2160117" cy="1943305"/>
          </a:xfrm>
          <a:prstGeom prst="triangle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ep 24"/>
          <p:cNvGrpSpPr/>
          <p:nvPr/>
        </p:nvGrpSpPr>
        <p:grpSpPr>
          <a:xfrm>
            <a:off x="10563121" y="1582657"/>
            <a:ext cx="1103440" cy="1947256"/>
            <a:chOff x="4827300" y="2953724"/>
            <a:chExt cx="720000" cy="1290904"/>
          </a:xfrm>
        </p:grpSpPr>
        <p:sp>
          <p:nvSpPr>
            <p:cNvPr id="16" name="Rechthoekige driehoek 15"/>
            <p:cNvSpPr/>
            <p:nvPr/>
          </p:nvSpPr>
          <p:spPr>
            <a:xfrm>
              <a:off x="4827300" y="2953724"/>
              <a:ext cx="720000" cy="642904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ige driehoek 17"/>
            <p:cNvSpPr/>
            <p:nvPr/>
          </p:nvSpPr>
          <p:spPr>
            <a:xfrm flipV="1">
              <a:off x="4827300" y="3601724"/>
              <a:ext cx="720000" cy="642904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aphicFrame>
        <p:nvGraphicFramePr>
          <p:cNvPr id="27" name="Tabel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40909"/>
              </p:ext>
            </p:extLst>
          </p:nvPr>
        </p:nvGraphicFramePr>
        <p:xfrm>
          <a:off x="681455" y="1568960"/>
          <a:ext cx="2184116" cy="1966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667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Rechthoekige driehoek 33"/>
          <p:cNvSpPr/>
          <p:nvPr/>
        </p:nvSpPr>
        <p:spPr>
          <a:xfrm rot="5400000" flipH="1" flipV="1">
            <a:off x="830140" y="1489214"/>
            <a:ext cx="1941247" cy="2128133"/>
          </a:xfrm>
          <a:prstGeom prst="rtTriangle">
            <a:avLst/>
          </a:prstGeom>
          <a:solidFill>
            <a:srgbClr val="66FF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4" name="Tabel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820154"/>
              </p:ext>
            </p:extLst>
          </p:nvPr>
        </p:nvGraphicFramePr>
        <p:xfrm>
          <a:off x="3467934" y="1568960"/>
          <a:ext cx="2164802" cy="196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1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9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44361"/>
              </p:ext>
            </p:extLst>
          </p:nvPr>
        </p:nvGraphicFramePr>
        <p:xfrm>
          <a:off x="718362" y="1553797"/>
          <a:ext cx="2164802" cy="196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1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9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el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27086"/>
              </p:ext>
            </p:extLst>
          </p:nvPr>
        </p:nvGraphicFramePr>
        <p:xfrm>
          <a:off x="6476960" y="1589687"/>
          <a:ext cx="2164802" cy="196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403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hthoekige driehoek 31"/>
          <p:cNvSpPr/>
          <p:nvPr/>
        </p:nvSpPr>
        <p:spPr>
          <a:xfrm flipH="1">
            <a:off x="6357094" y="4183217"/>
            <a:ext cx="1202267" cy="1963322"/>
          </a:xfrm>
          <a:prstGeom prst="rtTriangle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ige driehoek 32"/>
          <p:cNvSpPr/>
          <p:nvPr/>
        </p:nvSpPr>
        <p:spPr>
          <a:xfrm rot="10800000" flipH="1">
            <a:off x="6357094" y="4203944"/>
            <a:ext cx="1202267" cy="1963322"/>
          </a:xfrm>
          <a:prstGeom prst="rtTriangle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5" name="Tabel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74981"/>
              </p:ext>
            </p:extLst>
          </p:nvPr>
        </p:nvGraphicFramePr>
        <p:xfrm>
          <a:off x="9501759" y="1587641"/>
          <a:ext cx="2164802" cy="1964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1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9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2607043" y="273054"/>
            <a:ext cx="5943230" cy="784676"/>
          </a:xfrm>
          <a:prstGeom prst="roundRect">
            <a:avLst/>
          </a:prstGeom>
          <a:ln w="666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>
                <a:latin typeface="+mj-lt"/>
              </a:rPr>
              <a:t>RONDE HELFT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273432" y="1755459"/>
            <a:ext cx="2178390" cy="2139470"/>
            <a:chOff x="9886512" y="1270620"/>
            <a:chExt cx="1486263" cy="1531619"/>
          </a:xfrm>
        </p:grpSpPr>
        <p:sp>
          <p:nvSpPr>
            <p:cNvPr id="12" name="Ovaal 11"/>
            <p:cNvSpPr/>
            <p:nvPr/>
          </p:nvSpPr>
          <p:spPr>
            <a:xfrm>
              <a:off x="9931879" y="1308296"/>
              <a:ext cx="1440896" cy="14408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86512" y="1270620"/>
              <a:ext cx="764627" cy="1531619"/>
            </a:xfrm>
            <a:prstGeom prst="rect">
              <a:avLst/>
            </a:prstGeom>
          </p:spPr>
        </p:pic>
        <p:sp>
          <p:nvSpPr>
            <p:cNvPr id="14" name="Rechthoek 13"/>
            <p:cNvSpPr/>
            <p:nvPr/>
          </p:nvSpPr>
          <p:spPr>
            <a:xfrm flipH="1">
              <a:off x="10284164" y="1865906"/>
              <a:ext cx="288000" cy="28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10723957" y="1865906"/>
              <a:ext cx="288000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3190158" y="1755459"/>
            <a:ext cx="2178390" cy="2139470"/>
            <a:chOff x="9901850" y="3161018"/>
            <a:chExt cx="1486263" cy="1531619"/>
          </a:xfrm>
        </p:grpSpPr>
        <p:sp>
          <p:nvSpPr>
            <p:cNvPr id="17" name="Ovaal 16"/>
            <p:cNvSpPr/>
            <p:nvPr/>
          </p:nvSpPr>
          <p:spPr>
            <a:xfrm>
              <a:off x="9947217" y="3198694"/>
              <a:ext cx="1440896" cy="14408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01850" y="3161018"/>
              <a:ext cx="764627" cy="1531619"/>
            </a:xfrm>
            <a:prstGeom prst="rect">
              <a:avLst/>
            </a:prstGeom>
          </p:spPr>
        </p:pic>
        <p:sp>
          <p:nvSpPr>
            <p:cNvPr id="19" name="Rechthoek 18"/>
            <p:cNvSpPr/>
            <p:nvPr/>
          </p:nvSpPr>
          <p:spPr>
            <a:xfrm flipH="1">
              <a:off x="10381605" y="3554676"/>
              <a:ext cx="288000" cy="28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10655182" y="3845538"/>
              <a:ext cx="288000" cy="28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6106884" y="1755459"/>
            <a:ext cx="2178390" cy="2139470"/>
            <a:chOff x="9901850" y="3161018"/>
            <a:chExt cx="1486263" cy="1531619"/>
          </a:xfrm>
        </p:grpSpPr>
        <p:sp>
          <p:nvSpPr>
            <p:cNvPr id="22" name="Ovaal 21"/>
            <p:cNvSpPr/>
            <p:nvPr/>
          </p:nvSpPr>
          <p:spPr>
            <a:xfrm>
              <a:off x="9947217" y="3198694"/>
              <a:ext cx="1440896" cy="14408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01850" y="3161018"/>
              <a:ext cx="764627" cy="1531619"/>
            </a:xfrm>
            <a:prstGeom prst="rect">
              <a:avLst/>
            </a:prstGeom>
          </p:spPr>
        </p:pic>
        <p:sp>
          <p:nvSpPr>
            <p:cNvPr id="24" name="Hart 23"/>
            <p:cNvSpPr/>
            <p:nvPr/>
          </p:nvSpPr>
          <p:spPr>
            <a:xfrm flipH="1">
              <a:off x="10224793" y="3568048"/>
              <a:ext cx="288000" cy="288000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Hart 24"/>
            <p:cNvSpPr/>
            <p:nvPr/>
          </p:nvSpPr>
          <p:spPr>
            <a:xfrm>
              <a:off x="10816412" y="3603306"/>
              <a:ext cx="288000" cy="288000"/>
            </a:xfrm>
            <a:prstGeom prst="hear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743" y="4394620"/>
            <a:ext cx="6530055" cy="246338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8" y="4317076"/>
            <a:ext cx="5171360" cy="2540924"/>
          </a:xfrm>
          <a:prstGeom prst="rect">
            <a:avLst/>
          </a:prstGeom>
        </p:spPr>
      </p:pic>
      <p:grpSp>
        <p:nvGrpSpPr>
          <p:cNvPr id="28" name="Groep 27"/>
          <p:cNvGrpSpPr/>
          <p:nvPr/>
        </p:nvGrpSpPr>
        <p:grpSpPr>
          <a:xfrm>
            <a:off x="9023611" y="1784637"/>
            <a:ext cx="2178390" cy="2160000"/>
            <a:chOff x="9901850" y="3181909"/>
            <a:chExt cx="1486263" cy="1546317"/>
          </a:xfrm>
        </p:grpSpPr>
        <p:sp>
          <p:nvSpPr>
            <p:cNvPr id="29" name="Ovaal 28"/>
            <p:cNvSpPr/>
            <p:nvPr/>
          </p:nvSpPr>
          <p:spPr>
            <a:xfrm>
              <a:off x="9947217" y="3198694"/>
              <a:ext cx="1440896" cy="1494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0" name="Afbeelding 2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01850" y="3181909"/>
              <a:ext cx="771962" cy="1546317"/>
            </a:xfrm>
            <a:prstGeom prst="rect">
              <a:avLst/>
            </a:prstGeom>
          </p:spPr>
        </p:pic>
      </p:grpSp>
      <p:sp>
        <p:nvSpPr>
          <p:cNvPr id="34" name="Gelijkbenige driehoek 33"/>
          <p:cNvSpPr/>
          <p:nvPr/>
        </p:nvSpPr>
        <p:spPr>
          <a:xfrm rot="5400000">
            <a:off x="10231216" y="1771225"/>
            <a:ext cx="205542" cy="396000"/>
          </a:xfrm>
          <a:prstGeom prst="triangle">
            <a:avLst>
              <a:gd name="adj" fmla="val 5112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Gelijkbenige driehoek 34"/>
          <p:cNvSpPr/>
          <p:nvPr/>
        </p:nvSpPr>
        <p:spPr>
          <a:xfrm rot="16200000">
            <a:off x="9831347" y="2060312"/>
            <a:ext cx="229930" cy="396000"/>
          </a:xfrm>
          <a:prstGeom prst="triangle">
            <a:avLst>
              <a:gd name="adj" fmla="val 511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Gelijkbenige driehoek 39"/>
          <p:cNvSpPr/>
          <p:nvPr/>
        </p:nvSpPr>
        <p:spPr>
          <a:xfrm rot="5400000">
            <a:off x="10263479" y="2384372"/>
            <a:ext cx="214547" cy="432000"/>
          </a:xfrm>
          <a:prstGeom prst="triangle">
            <a:avLst>
              <a:gd name="adj" fmla="val 5112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Gelijkbenige driehoek 40"/>
          <p:cNvSpPr/>
          <p:nvPr/>
        </p:nvSpPr>
        <p:spPr>
          <a:xfrm rot="16200000">
            <a:off x="9828881" y="2790982"/>
            <a:ext cx="249919" cy="396000"/>
          </a:xfrm>
          <a:prstGeom prst="triangle">
            <a:avLst>
              <a:gd name="adj" fmla="val 511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Gelijkbenige driehoek 41"/>
          <p:cNvSpPr/>
          <p:nvPr/>
        </p:nvSpPr>
        <p:spPr>
          <a:xfrm rot="16200000">
            <a:off x="9843393" y="3489767"/>
            <a:ext cx="266125" cy="396000"/>
          </a:xfrm>
          <a:prstGeom prst="triangle">
            <a:avLst>
              <a:gd name="adj" fmla="val 511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Gelijkbenige driehoek 42"/>
          <p:cNvSpPr/>
          <p:nvPr/>
        </p:nvSpPr>
        <p:spPr>
          <a:xfrm rot="5400000">
            <a:off x="10242319" y="3125184"/>
            <a:ext cx="221361" cy="396000"/>
          </a:xfrm>
          <a:prstGeom prst="triangle">
            <a:avLst>
              <a:gd name="adj" fmla="val 5112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4310858" y="1498060"/>
            <a:ext cx="1" cy="259728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10175961" y="1553440"/>
            <a:ext cx="1" cy="259728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4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 rot="159400">
            <a:off x="8063225" y="3555914"/>
            <a:ext cx="3044424" cy="923330"/>
          </a:xfrm>
          <a:prstGeom prst="rect">
            <a:avLst/>
          </a:prstGeom>
          <a:solidFill>
            <a:srgbClr val="023580"/>
          </a:solidFill>
        </p:spPr>
        <p:txBody>
          <a:bodyPr wrap="none" lIns="91440" tIns="45720" rIns="91440" bIns="45720">
            <a:prstTxWarp prst="textSlantDown">
              <a:avLst>
                <a:gd name="adj" fmla="val 82009"/>
              </a:avLst>
            </a:prstTxWarp>
            <a:spAutoFit/>
          </a:bodyPr>
          <a:lstStyle/>
          <a:p>
            <a:pPr algn="ctr"/>
            <a:r>
              <a:rPr lang="nl-NL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VERDELIA</a:t>
            </a:r>
          </a:p>
        </p:txBody>
      </p:sp>
    </p:spTree>
    <p:extLst>
      <p:ext uri="{BB962C8B-B14F-4D97-AF65-F5344CB8AC3E}">
        <p14:creationId xmlns:p14="http://schemas.microsoft.com/office/powerpoint/2010/main" val="3340476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5434" y="4386257"/>
            <a:ext cx="6530055" cy="24633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0094" y="4317076"/>
            <a:ext cx="5171360" cy="2540924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1657965" y="297221"/>
            <a:ext cx="8347524" cy="784676"/>
          </a:xfrm>
          <a:prstGeom prst="roundRect">
            <a:avLst/>
          </a:prstGeom>
          <a:ln w="666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/>
              <a:t>HELFT van de HELFT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27016"/>
              </p:ext>
            </p:extLst>
          </p:nvPr>
        </p:nvGraphicFramePr>
        <p:xfrm>
          <a:off x="1657965" y="2094439"/>
          <a:ext cx="1440000" cy="12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025302"/>
              </p:ext>
            </p:extLst>
          </p:nvPr>
        </p:nvGraphicFramePr>
        <p:xfrm>
          <a:off x="3584615" y="2089295"/>
          <a:ext cx="1440000" cy="12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48760"/>
              </p:ext>
            </p:extLst>
          </p:nvPr>
        </p:nvGraphicFramePr>
        <p:xfrm>
          <a:off x="5511265" y="2086077"/>
          <a:ext cx="1440000" cy="12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3521"/>
              </p:ext>
            </p:extLst>
          </p:nvPr>
        </p:nvGraphicFramePr>
        <p:xfrm>
          <a:off x="7445565" y="2086077"/>
          <a:ext cx="1440000" cy="12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5" name="Groep 44"/>
          <p:cNvGrpSpPr/>
          <p:nvPr/>
        </p:nvGrpSpPr>
        <p:grpSpPr>
          <a:xfrm>
            <a:off x="7445326" y="2095155"/>
            <a:ext cx="1430799" cy="1268371"/>
            <a:chOff x="2188061" y="2962802"/>
            <a:chExt cx="1430799" cy="1268371"/>
          </a:xfrm>
        </p:grpSpPr>
        <p:sp>
          <p:nvSpPr>
            <p:cNvPr id="29" name="Rechthoekige driehoek 28"/>
            <p:cNvSpPr/>
            <p:nvPr/>
          </p:nvSpPr>
          <p:spPr>
            <a:xfrm>
              <a:off x="2200578" y="3871173"/>
              <a:ext cx="360000" cy="360000"/>
            </a:xfrm>
            <a:prstGeom prst="rtTriangl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uit 25"/>
            <p:cNvSpPr/>
            <p:nvPr/>
          </p:nvSpPr>
          <p:spPr>
            <a:xfrm>
              <a:off x="2514780" y="3266427"/>
              <a:ext cx="720000" cy="660400"/>
            </a:xfrm>
            <a:prstGeom prst="diamond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ige driehoek 45"/>
            <p:cNvSpPr/>
            <p:nvPr/>
          </p:nvSpPr>
          <p:spPr>
            <a:xfrm rot="5400000">
              <a:off x="2189045" y="2972344"/>
              <a:ext cx="358032" cy="360000"/>
            </a:xfrm>
            <a:prstGeom prst="rtTriangl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Rechthoekige driehoek 46"/>
            <p:cNvSpPr/>
            <p:nvPr/>
          </p:nvSpPr>
          <p:spPr>
            <a:xfrm rot="10648334">
              <a:off x="3222860" y="2962802"/>
              <a:ext cx="396000" cy="360000"/>
            </a:xfrm>
            <a:prstGeom prst="rtTriangl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ige driehoek 47"/>
            <p:cNvSpPr/>
            <p:nvPr/>
          </p:nvSpPr>
          <p:spPr>
            <a:xfrm rot="16200000">
              <a:off x="3246625" y="3864066"/>
              <a:ext cx="360000" cy="360000"/>
            </a:xfrm>
            <a:prstGeom prst="rtTriangl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960767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8783"/>
          <a:stretch/>
        </p:blipFill>
        <p:spPr>
          <a:xfrm>
            <a:off x="14280" y="19352"/>
            <a:ext cx="12163865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6432" y="365125"/>
            <a:ext cx="7277367" cy="1325563"/>
          </a:xfrm>
        </p:spPr>
        <p:txBody>
          <a:bodyPr/>
          <a:lstStyle/>
          <a:p>
            <a:r>
              <a:rPr lang="nl-NL"/>
              <a:t>Naar de deelspellen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29492" y="687582"/>
            <a:ext cx="3439124" cy="4990407"/>
            <a:chOff x="429492" y="678873"/>
            <a:chExt cx="3439124" cy="4990407"/>
          </a:xfrm>
        </p:grpSpPr>
        <p:sp>
          <p:nvSpPr>
            <p:cNvPr id="5" name="Rechthoek 4"/>
            <p:cNvSpPr/>
            <p:nvPr/>
          </p:nvSpPr>
          <p:spPr>
            <a:xfrm>
              <a:off x="429492" y="678873"/>
              <a:ext cx="3439124" cy="4990407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1731556" y="4576021"/>
              <a:ext cx="1814733" cy="793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Garderobe</a:t>
              </a:r>
            </a:p>
            <a:p>
              <a:r>
                <a:rPr lang="nl-NL"/>
                <a:t>Museumwinkel</a:t>
              </a:r>
            </a:p>
            <a:p>
              <a:r>
                <a:rPr lang="nl-NL"/>
                <a:t>Restaurant </a:t>
              </a:r>
            </a:p>
          </p:txBody>
        </p:sp>
        <p:cxnSp>
          <p:nvCxnSpPr>
            <p:cNvPr id="11" name="Rechte verbindingslijn 10"/>
            <p:cNvCxnSpPr/>
            <p:nvPr/>
          </p:nvCxnSpPr>
          <p:spPr>
            <a:xfrm>
              <a:off x="1546085" y="4633181"/>
              <a:ext cx="0" cy="796636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troomdiagram: Ophalen 11"/>
            <p:cNvSpPr/>
            <p:nvPr/>
          </p:nvSpPr>
          <p:spPr>
            <a:xfrm rot="16200000">
              <a:off x="1117256" y="4905499"/>
              <a:ext cx="324000" cy="252000"/>
            </a:xfrm>
            <a:prstGeom prst="flowChartExtra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42933" y="1171636"/>
              <a:ext cx="2443672" cy="2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Deeldieren</a:t>
              </a:r>
            </a:p>
          </p:txBody>
        </p:sp>
        <p:cxnSp>
          <p:nvCxnSpPr>
            <p:cNvPr id="14" name="Rechte verbindingslijn 13"/>
            <p:cNvCxnSpPr/>
            <p:nvPr/>
          </p:nvCxnSpPr>
          <p:spPr>
            <a:xfrm>
              <a:off x="2359755" y="1064816"/>
              <a:ext cx="0" cy="18360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troomdiagram: Ophalen 14"/>
            <p:cNvSpPr/>
            <p:nvPr/>
          </p:nvSpPr>
          <p:spPr>
            <a:xfrm rot="5400000">
              <a:off x="2405572" y="117978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761153" y="3448427"/>
              <a:ext cx="1814733" cy="428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spelzaal met</a:t>
              </a:r>
              <a:br>
                <a:rPr lang="nl-NL"/>
              </a:br>
              <a:r>
                <a:rPr lang="nl-NL"/>
                <a:t>deelspellen</a:t>
              </a:r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1527944" y="3329873"/>
              <a:ext cx="0" cy="720000"/>
            </a:xfrm>
            <a:prstGeom prst="line">
              <a:avLst/>
            </a:pr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troomdiagram: Ophalen 17"/>
            <p:cNvSpPr/>
            <p:nvPr/>
          </p:nvSpPr>
          <p:spPr>
            <a:xfrm>
              <a:off x="851396" y="3364334"/>
              <a:ext cx="324000" cy="252000"/>
            </a:xfrm>
            <a:prstGeom prst="flowChartExtra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/>
            <p:cNvSpPr/>
            <p:nvPr/>
          </p:nvSpPr>
          <p:spPr>
            <a:xfrm>
              <a:off x="1018999" y="3559147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742933" y="1830563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Gelijke delen</a:t>
              </a: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742933" y="2517731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Deelkunst</a:t>
              </a:r>
            </a:p>
          </p:txBody>
        </p:sp>
        <p:sp>
          <p:nvSpPr>
            <p:cNvPr id="26" name="Vrije vorm 25"/>
            <p:cNvSpPr/>
            <p:nvPr/>
          </p:nvSpPr>
          <p:spPr>
            <a:xfrm>
              <a:off x="2493291" y="2442353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Stroomdiagram: Ophalen 26"/>
            <p:cNvSpPr/>
            <p:nvPr/>
          </p:nvSpPr>
          <p:spPr>
            <a:xfrm flipV="1">
              <a:off x="2676681" y="2890172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Stroomdiagram: Ophalen 27"/>
            <p:cNvSpPr/>
            <p:nvPr/>
          </p:nvSpPr>
          <p:spPr>
            <a:xfrm rot="5400000">
              <a:off x="2413849" y="1852833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Stroomdiagram: Ophalen 28"/>
            <p:cNvSpPr/>
            <p:nvPr/>
          </p:nvSpPr>
          <p:spPr>
            <a:xfrm rot="5400000">
              <a:off x="2566879" y="187224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0" name="Afgeronde rechthoek 29"/>
          <p:cNvSpPr/>
          <p:nvPr/>
        </p:nvSpPr>
        <p:spPr>
          <a:xfrm>
            <a:off x="778554" y="3244897"/>
            <a:ext cx="2767735" cy="921212"/>
          </a:xfrm>
          <a:prstGeom prst="roundRect">
            <a:avLst/>
          </a:prstGeom>
          <a:noFill/>
          <a:ln w="5715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1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2"/>
          <a:srcRect b="30833"/>
          <a:stretch/>
        </p:blipFill>
        <p:spPr>
          <a:xfrm>
            <a:off x="2632115" y="3661613"/>
            <a:ext cx="4313645" cy="27732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accent1">
                    <a:lumMod val="75000"/>
                  </a:schemeClr>
                </a:solidFill>
              </a:rPr>
              <a:t>Verdelia: 4 op een rij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>
                <a:solidFill>
                  <a:srgbClr val="FF0000"/>
                </a:solidFill>
              </a:rPr>
              <a:t>Materialen</a:t>
            </a:r>
          </a:p>
          <a:p>
            <a:r>
              <a:rPr lang="nl-NL" sz="2000"/>
              <a:t> 1 spelbord</a:t>
            </a:r>
          </a:p>
          <a:p>
            <a:pPr lvl="1"/>
            <a:r>
              <a:rPr lang="nl-NL" sz="1600"/>
              <a:t>Fiches</a:t>
            </a:r>
          </a:p>
          <a:p>
            <a:r>
              <a:rPr lang="nl-NL" sz="2000"/>
              <a:t>1 vel met 2 tabellen</a:t>
            </a:r>
          </a:p>
          <a:p>
            <a:pPr lvl="1"/>
            <a:r>
              <a:rPr lang="nl-NL" sz="1600"/>
              <a:t>Een ringetje</a:t>
            </a:r>
          </a:p>
          <a:p>
            <a:pPr lvl="1"/>
            <a:r>
              <a:rPr lang="nl-NL" sz="1600"/>
              <a:t>1 potlood</a:t>
            </a:r>
            <a:endParaRPr lang="nl-NL" sz="1600" dirty="0"/>
          </a:p>
        </p:txBody>
      </p:sp>
      <p:grpSp>
        <p:nvGrpSpPr>
          <p:cNvPr id="27" name="Groep 26"/>
          <p:cNvGrpSpPr/>
          <p:nvPr/>
        </p:nvGrpSpPr>
        <p:grpSpPr>
          <a:xfrm>
            <a:off x="7478098" y="115507"/>
            <a:ext cx="4561114" cy="6589234"/>
            <a:chOff x="7478098" y="115507"/>
            <a:chExt cx="4561114" cy="6589234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308" y="115507"/>
              <a:ext cx="4354040" cy="4438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al 6"/>
            <p:cNvSpPr/>
            <p:nvPr/>
          </p:nvSpPr>
          <p:spPr>
            <a:xfrm>
              <a:off x="8418762" y="538754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/>
            <p:nvPr/>
          </p:nvSpPr>
          <p:spPr>
            <a:xfrm>
              <a:off x="9998378" y="5065984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8925932" y="4933685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/>
            <p:cNvSpPr/>
            <p:nvPr/>
          </p:nvSpPr>
          <p:spPr>
            <a:xfrm>
              <a:off x="9802328" y="5274583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/>
            <p:cNvSpPr/>
            <p:nvPr/>
          </p:nvSpPr>
          <p:spPr>
            <a:xfrm>
              <a:off x="8232592" y="491364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10518878" y="5760854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/>
            <p:cNvSpPr/>
            <p:nvPr/>
          </p:nvSpPr>
          <p:spPr>
            <a:xfrm>
              <a:off x="8736026" y="513799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al 13"/>
            <p:cNvSpPr/>
            <p:nvPr/>
          </p:nvSpPr>
          <p:spPr>
            <a:xfrm>
              <a:off x="10376627" y="5386308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/>
            <p:cNvSpPr/>
            <p:nvPr/>
          </p:nvSpPr>
          <p:spPr>
            <a:xfrm>
              <a:off x="7478098" y="557004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/>
            <p:cNvSpPr/>
            <p:nvPr/>
          </p:nvSpPr>
          <p:spPr>
            <a:xfrm>
              <a:off x="9998378" y="5505288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/>
            <p:cNvSpPr/>
            <p:nvPr/>
          </p:nvSpPr>
          <p:spPr>
            <a:xfrm>
              <a:off x="10968642" y="5879852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/>
            <p:cNvSpPr/>
            <p:nvPr/>
          </p:nvSpPr>
          <p:spPr>
            <a:xfrm>
              <a:off x="11287158" y="5517279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/>
            <p:cNvSpPr/>
            <p:nvPr/>
          </p:nvSpPr>
          <p:spPr>
            <a:xfrm>
              <a:off x="11607164" y="5976045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/>
            <p:cNvSpPr/>
            <p:nvPr/>
          </p:nvSpPr>
          <p:spPr>
            <a:xfrm>
              <a:off x="7712092" y="5122053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/>
            <p:cNvSpPr/>
            <p:nvPr/>
          </p:nvSpPr>
          <p:spPr>
            <a:xfrm>
              <a:off x="8043480" y="5697217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/>
            <p:cNvSpPr/>
            <p:nvPr/>
          </p:nvSpPr>
          <p:spPr>
            <a:xfrm>
              <a:off x="8849131" y="592719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/>
            <p:cNvSpPr/>
            <p:nvPr/>
          </p:nvSpPr>
          <p:spPr>
            <a:xfrm>
              <a:off x="8408225" y="6218811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/>
            <p:cNvSpPr/>
            <p:nvPr/>
          </p:nvSpPr>
          <p:spPr>
            <a:xfrm>
              <a:off x="9072258" y="544515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Ovaal 24"/>
            <p:cNvSpPr/>
            <p:nvPr/>
          </p:nvSpPr>
          <p:spPr>
            <a:xfrm>
              <a:off x="7928116" y="6272693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Ovaal 25"/>
            <p:cNvSpPr/>
            <p:nvPr/>
          </p:nvSpPr>
          <p:spPr>
            <a:xfrm>
              <a:off x="8340190" y="589849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0530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5400" b="1">
                <a:solidFill>
                  <a:schemeClr val="accent1">
                    <a:lumMod val="75000"/>
                  </a:schemeClr>
                </a:solidFill>
              </a:rPr>
              <a:t>Spelregels: 4 op een rij</a:t>
            </a:r>
            <a:endParaRPr lang="nl-NL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In tweetallen</a:t>
            </a:r>
          </a:p>
          <a:p>
            <a:r>
              <a:rPr lang="nl-NL"/>
              <a:t>Om de beurt leg je een fiche*.</a:t>
            </a:r>
            <a:br>
              <a:rPr lang="nl-NL"/>
            </a:br>
            <a:r>
              <a:rPr lang="nl-NL" sz="2000"/>
              <a:t>(*Waar? Dat leggen we zo uit)</a:t>
            </a:r>
          </a:p>
          <a:p>
            <a:r>
              <a:rPr lang="nl-NL"/>
              <a:t>Winnaar: wie 4 op een rij maakt.</a:t>
            </a:r>
          </a:p>
          <a:p>
            <a:pPr lvl="1"/>
            <a:r>
              <a:rPr lang="nl-NL"/>
              <a:t>4 horizontaal</a:t>
            </a:r>
          </a:p>
          <a:p>
            <a:pPr lvl="1"/>
            <a:r>
              <a:rPr lang="nl-NL"/>
              <a:t>4 verticaal</a:t>
            </a:r>
            <a:br>
              <a:rPr lang="nl-NL"/>
            </a:br>
            <a:br>
              <a:rPr lang="nl-NL"/>
            </a:br>
            <a:br>
              <a:rPr lang="nl-NL"/>
            </a:br>
            <a:endParaRPr lang="nl-NL"/>
          </a:p>
          <a:p>
            <a:pPr lvl="1"/>
            <a:r>
              <a:rPr lang="nl-NL"/>
              <a:t>4 diagonaal</a:t>
            </a:r>
          </a:p>
          <a:p>
            <a:endParaRPr lang="nl-NL"/>
          </a:p>
        </p:txBody>
      </p:sp>
      <p:grpSp>
        <p:nvGrpSpPr>
          <p:cNvPr id="11" name="Groep 10"/>
          <p:cNvGrpSpPr/>
          <p:nvPr/>
        </p:nvGrpSpPr>
        <p:grpSpPr>
          <a:xfrm>
            <a:off x="6541994" y="1825625"/>
            <a:ext cx="5660720" cy="4438997"/>
            <a:chOff x="4007768" y="1916833"/>
            <a:chExt cx="5660720" cy="4438997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8" y="1916833"/>
              <a:ext cx="4354040" cy="4438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al 2"/>
            <p:cNvSpPr/>
            <p:nvPr/>
          </p:nvSpPr>
          <p:spPr>
            <a:xfrm>
              <a:off x="5663952" y="357301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Ovaal 4"/>
            <p:cNvSpPr/>
            <p:nvPr/>
          </p:nvSpPr>
          <p:spPr>
            <a:xfrm>
              <a:off x="6312024" y="4293096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>
              <a:off x="5663952" y="429309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/>
            <p:cNvSpPr/>
            <p:nvPr/>
          </p:nvSpPr>
          <p:spPr>
            <a:xfrm>
              <a:off x="5663952" y="4941168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/>
            <p:nvPr/>
          </p:nvSpPr>
          <p:spPr>
            <a:xfrm>
              <a:off x="5663952" y="285293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5663952" y="2132856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/>
            <p:cNvSpPr/>
            <p:nvPr/>
          </p:nvSpPr>
          <p:spPr>
            <a:xfrm>
              <a:off x="6312024" y="357301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7032104" y="3573016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/>
            <p:cNvSpPr/>
            <p:nvPr/>
          </p:nvSpPr>
          <p:spPr>
            <a:xfrm>
              <a:off x="4943872" y="5661248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al 13"/>
            <p:cNvSpPr/>
            <p:nvPr/>
          </p:nvSpPr>
          <p:spPr>
            <a:xfrm>
              <a:off x="7680176" y="2852936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Rechte verbindingslijn 14"/>
            <p:cNvCxnSpPr/>
            <p:nvPr/>
          </p:nvCxnSpPr>
          <p:spPr>
            <a:xfrm flipV="1">
              <a:off x="5591944" y="2852936"/>
              <a:ext cx="2520280" cy="2592288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vak 16"/>
            <p:cNvSpPr txBox="1"/>
            <p:nvPr/>
          </p:nvSpPr>
          <p:spPr>
            <a:xfrm>
              <a:off x="8400256" y="2780929"/>
              <a:ext cx="1268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Rood heeft</a:t>
              </a:r>
            </a:p>
            <a:p>
              <a:r>
                <a:rPr lang="nl-NL" dirty="0"/>
                <a:t>gewonnen.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3597741" y="3659631"/>
            <a:ext cx="1148765" cy="250416"/>
            <a:chOff x="4036420" y="3321234"/>
            <a:chExt cx="1664248" cy="362784"/>
          </a:xfrm>
        </p:grpSpPr>
        <p:sp>
          <p:nvSpPr>
            <p:cNvPr id="23" name="Ovaal 22"/>
            <p:cNvSpPr/>
            <p:nvPr/>
          </p:nvSpPr>
          <p:spPr>
            <a:xfrm>
              <a:off x="4036420" y="3321234"/>
              <a:ext cx="362784" cy="362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/>
            <p:cNvSpPr/>
            <p:nvPr/>
          </p:nvSpPr>
          <p:spPr>
            <a:xfrm>
              <a:off x="4470241" y="3321234"/>
              <a:ext cx="362784" cy="362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Ovaal 24"/>
            <p:cNvSpPr/>
            <p:nvPr/>
          </p:nvSpPr>
          <p:spPr>
            <a:xfrm>
              <a:off x="4904062" y="3321234"/>
              <a:ext cx="362784" cy="362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Ovaal 25"/>
            <p:cNvSpPr/>
            <p:nvPr/>
          </p:nvSpPr>
          <p:spPr>
            <a:xfrm>
              <a:off x="5337884" y="3321234"/>
              <a:ext cx="362784" cy="362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ep 27"/>
          <p:cNvGrpSpPr/>
          <p:nvPr/>
        </p:nvGrpSpPr>
        <p:grpSpPr>
          <a:xfrm rot="5400000">
            <a:off x="2772942" y="4459412"/>
            <a:ext cx="1148765" cy="250416"/>
            <a:chOff x="4036420" y="3321234"/>
            <a:chExt cx="1664248" cy="362784"/>
          </a:xfrm>
          <a:solidFill>
            <a:srgbClr val="FF5050"/>
          </a:solidFill>
        </p:grpSpPr>
        <p:sp>
          <p:nvSpPr>
            <p:cNvPr id="29" name="Ovaal 28"/>
            <p:cNvSpPr/>
            <p:nvPr/>
          </p:nvSpPr>
          <p:spPr>
            <a:xfrm>
              <a:off x="4036420" y="3321234"/>
              <a:ext cx="362784" cy="362784"/>
            </a:xfrm>
            <a:prstGeom prst="ellipse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/>
            <p:nvPr/>
          </p:nvSpPr>
          <p:spPr>
            <a:xfrm>
              <a:off x="4470241" y="3321234"/>
              <a:ext cx="362784" cy="362784"/>
            </a:xfrm>
            <a:prstGeom prst="ellipse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/>
            <p:cNvSpPr/>
            <p:nvPr/>
          </p:nvSpPr>
          <p:spPr>
            <a:xfrm>
              <a:off x="4904062" y="3321234"/>
              <a:ext cx="362784" cy="362784"/>
            </a:xfrm>
            <a:prstGeom prst="ellipse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/>
            <p:cNvSpPr/>
            <p:nvPr/>
          </p:nvSpPr>
          <p:spPr>
            <a:xfrm>
              <a:off x="5337884" y="3321234"/>
              <a:ext cx="362784" cy="362784"/>
            </a:xfrm>
            <a:prstGeom prst="ellipse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3" name="Groep 32"/>
          <p:cNvGrpSpPr/>
          <p:nvPr/>
        </p:nvGrpSpPr>
        <p:grpSpPr>
          <a:xfrm>
            <a:off x="3236627" y="5408307"/>
            <a:ext cx="920592" cy="1004575"/>
            <a:chOff x="4036420" y="3321234"/>
            <a:chExt cx="1333688" cy="1455353"/>
          </a:xfrm>
        </p:grpSpPr>
        <p:sp>
          <p:nvSpPr>
            <p:cNvPr id="34" name="Ovaal 33"/>
            <p:cNvSpPr/>
            <p:nvPr/>
          </p:nvSpPr>
          <p:spPr>
            <a:xfrm>
              <a:off x="4036420" y="3321234"/>
              <a:ext cx="362784" cy="362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>
              <a:off x="4360053" y="3685423"/>
              <a:ext cx="362785" cy="362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/>
            <p:cNvSpPr/>
            <p:nvPr/>
          </p:nvSpPr>
          <p:spPr>
            <a:xfrm>
              <a:off x="4683687" y="4049612"/>
              <a:ext cx="362785" cy="362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>
              <a:off x="5007323" y="4413803"/>
              <a:ext cx="362785" cy="362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8" name="Groep 37"/>
          <p:cNvGrpSpPr/>
          <p:nvPr/>
        </p:nvGrpSpPr>
        <p:grpSpPr>
          <a:xfrm flipV="1">
            <a:off x="4385571" y="5167837"/>
            <a:ext cx="920592" cy="1004575"/>
            <a:chOff x="4036420" y="3321234"/>
            <a:chExt cx="1333688" cy="1455353"/>
          </a:xfrm>
          <a:solidFill>
            <a:srgbClr val="FF5050"/>
          </a:solidFill>
        </p:grpSpPr>
        <p:sp>
          <p:nvSpPr>
            <p:cNvPr id="39" name="Ovaal 38"/>
            <p:cNvSpPr/>
            <p:nvPr/>
          </p:nvSpPr>
          <p:spPr>
            <a:xfrm>
              <a:off x="4036420" y="3321234"/>
              <a:ext cx="362784" cy="362784"/>
            </a:xfrm>
            <a:prstGeom prst="ellipse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Ovaal 39"/>
            <p:cNvSpPr/>
            <p:nvPr/>
          </p:nvSpPr>
          <p:spPr>
            <a:xfrm>
              <a:off x="4360053" y="3685423"/>
              <a:ext cx="362785" cy="362784"/>
            </a:xfrm>
            <a:prstGeom prst="ellipse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Ovaal 40"/>
            <p:cNvSpPr/>
            <p:nvPr/>
          </p:nvSpPr>
          <p:spPr>
            <a:xfrm>
              <a:off x="4683687" y="4049612"/>
              <a:ext cx="362785" cy="362784"/>
            </a:xfrm>
            <a:prstGeom prst="ellipse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Ovaal 41"/>
            <p:cNvSpPr/>
            <p:nvPr/>
          </p:nvSpPr>
          <p:spPr>
            <a:xfrm>
              <a:off x="5007323" y="4413803"/>
              <a:ext cx="362785" cy="362784"/>
            </a:xfrm>
            <a:prstGeom prst="ellipse">
              <a:avLst/>
            </a:prstGeom>
            <a:grp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1720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07" y="2366338"/>
            <a:ext cx="4354040" cy="443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>
                <a:solidFill>
                  <a:schemeClr val="accent1">
                    <a:lumMod val="75000"/>
                  </a:schemeClr>
                </a:solidFill>
              </a:rPr>
              <a:t>Zo leg je jouw fiche:</a:t>
            </a:r>
            <a:endParaRPr lang="nl-NL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6"/>
          <a:stretch/>
        </p:blipFill>
        <p:spPr bwMode="auto">
          <a:xfrm>
            <a:off x="4851391" y="4107289"/>
            <a:ext cx="2565299" cy="100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0" y="1427115"/>
            <a:ext cx="5807596" cy="187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78160" y="3305561"/>
            <a:ext cx="4842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Stap 1: 	Kies een getal. Voorbeeld: </a:t>
            </a:r>
            <a:r>
              <a:rPr lang="nl-NL" b="1">
                <a:solidFill>
                  <a:srgbClr val="FF0000"/>
                </a:solidFill>
              </a:rPr>
              <a:t>12. </a:t>
            </a:r>
            <a:br>
              <a:rPr lang="nl-NL" b="1">
                <a:solidFill>
                  <a:srgbClr val="FF0000"/>
                </a:solidFill>
              </a:rPr>
            </a:br>
            <a:endParaRPr lang="nl-NL" b="1">
              <a:solidFill>
                <a:srgbClr val="FF0000"/>
              </a:solidFill>
            </a:endParaRPr>
          </a:p>
          <a:p>
            <a:r>
              <a:rPr lang="nl-NL"/>
              <a:t>Stap 2: 	Maak een deelsom met jouw getal 	en één van deze getallen.</a:t>
            </a:r>
            <a:br>
              <a:rPr lang="nl-NL"/>
            </a:br>
            <a:r>
              <a:rPr lang="nl-NL"/>
              <a:t>	Leg een ringetje om het getal.</a:t>
            </a:r>
            <a:br>
              <a:rPr lang="nl-NL"/>
            </a:br>
            <a:endParaRPr lang="nl-NL"/>
          </a:p>
          <a:p>
            <a:r>
              <a:rPr lang="nl-NL"/>
              <a:t>	De deelsom is </a:t>
            </a:r>
            <a:r>
              <a:rPr lang="nl-NL" b="1">
                <a:solidFill>
                  <a:srgbClr val="FF0000"/>
                </a:solidFill>
              </a:rPr>
              <a:t>12</a:t>
            </a:r>
            <a:r>
              <a:rPr lang="nl-NL"/>
              <a:t> : 4   = 3</a:t>
            </a:r>
            <a:br>
              <a:rPr lang="nl-NL"/>
            </a:br>
            <a:endParaRPr lang="nl-NL"/>
          </a:p>
          <a:p>
            <a:r>
              <a:rPr lang="nl-NL"/>
              <a:t>Stap 3: 	Leg je fiche op een 3</a:t>
            </a:r>
          </a:p>
          <a:p>
            <a:r>
              <a:rPr lang="nl-NL"/>
              <a:t>Stap 4: 	Streep 12 door!</a:t>
            </a:r>
            <a:br>
              <a:rPr lang="nl-NL"/>
            </a:br>
            <a:r>
              <a:rPr lang="nl-NL"/>
              <a:t>	Die wordt niet meer gebruikt.</a:t>
            </a:r>
          </a:p>
          <a:p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6231429" y="4183630"/>
            <a:ext cx="451717" cy="395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/>
          <p:nvPr/>
        </p:nvSpPr>
        <p:spPr>
          <a:xfrm>
            <a:off x="4176152" y="5485845"/>
            <a:ext cx="432619" cy="426648"/>
          </a:xfrm>
          <a:prstGeom prst="ellipse">
            <a:avLst/>
          </a:prstGeom>
          <a:solidFill>
            <a:srgbClr val="FF5050">
              <a:alpha val="6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938964" y="1492005"/>
            <a:ext cx="331596" cy="430107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3174642" y="4964884"/>
            <a:ext cx="245852" cy="328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938964" y="1440486"/>
            <a:ext cx="46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217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44075 -0.4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4" grpId="0" uiExpand="1" animBg="1"/>
      <p:bldP spid="32" grpId="0" uiExpand="1" animBg="1"/>
      <p:bldP spid="32" grpId="1" animBg="1"/>
      <p:bldP spid="4" grpId="0" animBg="1"/>
      <p:bldP spid="17" grpId="0" uiExpand="1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07" y="2366338"/>
            <a:ext cx="4354040" cy="443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FF0000"/>
                </a:solidFill>
              </a:rPr>
              <a:t>Variatie: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6"/>
          <a:stretch/>
        </p:blipFill>
        <p:spPr bwMode="auto">
          <a:xfrm>
            <a:off x="5022213" y="4190152"/>
            <a:ext cx="2565299" cy="100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0" y="1427115"/>
            <a:ext cx="5807596" cy="187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78159" y="3305561"/>
            <a:ext cx="5620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Stap 1: 	Kies een getal.</a:t>
            </a:r>
            <a:br>
              <a:rPr lang="nl-NL"/>
            </a:br>
            <a:r>
              <a:rPr lang="nl-NL"/>
              <a:t>	Doorgestreepte getallen doen niet meer mee</a:t>
            </a:r>
            <a:br>
              <a:rPr lang="nl-NL" b="1">
                <a:solidFill>
                  <a:srgbClr val="FF0000"/>
                </a:solidFill>
              </a:rPr>
            </a:br>
            <a:endParaRPr lang="nl-NL" b="1">
              <a:solidFill>
                <a:srgbClr val="FF0000"/>
              </a:solidFill>
            </a:endParaRPr>
          </a:p>
          <a:p>
            <a:r>
              <a:rPr lang="nl-NL"/>
              <a:t>Stap 2: 	Maak een deelsom met jouw getal 	</a:t>
            </a:r>
            <a:br>
              <a:rPr lang="nl-NL"/>
            </a:br>
            <a:r>
              <a:rPr lang="nl-NL"/>
              <a:t>	en één van deze getallen.</a:t>
            </a:r>
            <a:br>
              <a:rPr lang="nl-NL"/>
            </a:br>
            <a:r>
              <a:rPr lang="nl-NL"/>
              <a:t>	</a:t>
            </a:r>
            <a:r>
              <a:rPr lang="nl-NL">
                <a:solidFill>
                  <a:srgbClr val="FF0000"/>
                </a:solidFill>
              </a:rPr>
              <a:t>SCHUIF het ringetje één plek.</a:t>
            </a:r>
            <a:r>
              <a:rPr lang="nl-NL"/>
              <a:t>	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938964" y="1440486"/>
            <a:ext cx="46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X</a:t>
            </a:r>
          </a:p>
        </p:txBody>
      </p:sp>
      <p:sp>
        <p:nvSpPr>
          <p:cNvPr id="12" name="Ovaal 11"/>
          <p:cNvSpPr/>
          <p:nvPr/>
        </p:nvSpPr>
        <p:spPr>
          <a:xfrm>
            <a:off x="9543432" y="2592810"/>
            <a:ext cx="432619" cy="426648"/>
          </a:xfrm>
          <a:prstGeom prst="ellipse">
            <a:avLst/>
          </a:prstGeom>
          <a:solidFill>
            <a:srgbClr val="FF5050">
              <a:alpha val="6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/>
          <p:cNvGrpSpPr/>
          <p:nvPr/>
        </p:nvGrpSpPr>
        <p:grpSpPr>
          <a:xfrm>
            <a:off x="6088049" y="4333808"/>
            <a:ext cx="1080120" cy="504056"/>
            <a:chOff x="6312024" y="3861048"/>
            <a:chExt cx="1080120" cy="504056"/>
          </a:xfrm>
        </p:grpSpPr>
        <p:sp>
          <p:nvSpPr>
            <p:cNvPr id="15" name="Ovaal 14"/>
            <p:cNvSpPr/>
            <p:nvPr/>
          </p:nvSpPr>
          <p:spPr>
            <a:xfrm>
              <a:off x="6672064" y="3861048"/>
              <a:ext cx="36004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6" name="Rechte verbindingslijn met pijl 15"/>
            <p:cNvCxnSpPr/>
            <p:nvPr/>
          </p:nvCxnSpPr>
          <p:spPr>
            <a:xfrm flipH="1">
              <a:off x="6312024" y="4005064"/>
              <a:ext cx="360040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met pijl 18"/>
            <p:cNvCxnSpPr/>
            <p:nvPr/>
          </p:nvCxnSpPr>
          <p:spPr>
            <a:xfrm flipH="1">
              <a:off x="6816080" y="4149080"/>
              <a:ext cx="8384" cy="21602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/>
            <p:cNvCxnSpPr/>
            <p:nvPr/>
          </p:nvCxnSpPr>
          <p:spPr>
            <a:xfrm>
              <a:off x="7032104" y="4005064"/>
              <a:ext cx="360040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18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Verdelia: kaartjes winnen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>
                <a:solidFill>
                  <a:srgbClr val="FF0000"/>
                </a:solidFill>
              </a:rPr>
              <a:t>Materialen</a:t>
            </a:r>
          </a:p>
          <a:p>
            <a:r>
              <a:rPr lang="nl-NL" sz="2000"/>
              <a:t>spelregels</a:t>
            </a:r>
          </a:p>
          <a:p>
            <a:r>
              <a:rPr lang="nl-NL" sz="2000"/>
              <a:t>scoreblad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7857"/>
          <a:stretch/>
        </p:blipFill>
        <p:spPr>
          <a:xfrm>
            <a:off x="3642925" y="1517515"/>
            <a:ext cx="8246277" cy="53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4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Entreekaartjes scoren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035251" cy="4351338"/>
          </a:xfrm>
        </p:spPr>
        <p:txBody>
          <a:bodyPr/>
          <a:lstStyle/>
          <a:p>
            <a:r>
              <a:rPr lang="nl-NL"/>
              <a:t>Gooi met de dobbelstenen</a:t>
            </a:r>
          </a:p>
          <a:p>
            <a:r>
              <a:rPr lang="nl-NL"/>
              <a:t>Maak getallen die op de kaartjes staan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9"/>
          <a:stretch/>
        </p:blipFill>
        <p:spPr bwMode="auto">
          <a:xfrm>
            <a:off x="4873451" y="1547446"/>
            <a:ext cx="7172174" cy="412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025" y="3611106"/>
            <a:ext cx="3153602" cy="29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44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Spelregels </a:t>
            </a:r>
            <a:r>
              <a:rPr lang="nl-NL"/>
              <a:t>Entreekaartjes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7203428" cy="4351338"/>
          </a:xfrm>
        </p:spPr>
        <p:txBody>
          <a:bodyPr>
            <a:normAutofit fontScale="92500" lnSpcReduction="20000"/>
          </a:bodyPr>
          <a:lstStyle/>
          <a:p>
            <a:r>
              <a:rPr lang="nl-NL" altLang="nl-NL"/>
              <a:t>Gooi 6 dobbelstenen. </a:t>
            </a:r>
          </a:p>
          <a:p>
            <a:pPr lvl="1"/>
            <a:r>
              <a:rPr lang="nl-NL" altLang="nl-NL"/>
              <a:t>Controleer:</a:t>
            </a:r>
          </a:p>
          <a:p>
            <a:pPr lvl="2"/>
            <a:r>
              <a:rPr lang="nl-NL" altLang="nl-NL"/>
              <a:t>Zijn er geen 4 verschillende getallen gegooid? </a:t>
            </a:r>
          </a:p>
          <a:p>
            <a:pPr lvl="2"/>
            <a:r>
              <a:rPr lang="nl-NL" altLang="nl-NL"/>
              <a:t>Tel alle ogen op de 6 dobbelstenen op. </a:t>
            </a:r>
            <a:br>
              <a:rPr lang="nl-NL" altLang="nl-NL"/>
            </a:br>
            <a:r>
              <a:rPr lang="nl-NL" altLang="nl-NL"/>
              <a:t>Is dat minder dan 17?</a:t>
            </a:r>
          </a:p>
          <a:p>
            <a:pPr lvl="2"/>
            <a:r>
              <a:rPr lang="nl-NL" altLang="nl-NL"/>
              <a:t>Gooi dan opnieuw!</a:t>
            </a:r>
            <a:br>
              <a:rPr lang="nl-NL" altLang="nl-NL"/>
            </a:br>
            <a:endParaRPr lang="nl-NL" altLang="nl-NL"/>
          </a:p>
          <a:p>
            <a:r>
              <a:rPr lang="nl-NL" altLang="nl-NL"/>
              <a:t>Je moet minstens 4 dobbelstenen van de 6 gebruiken</a:t>
            </a:r>
          </a:p>
          <a:p>
            <a:r>
              <a:rPr lang="nl-NL" altLang="nl-NL"/>
              <a:t>Je mag maximaal 5 dobbelstenen van de 6 gebruiken</a:t>
            </a:r>
          </a:p>
          <a:p>
            <a:r>
              <a:rPr lang="nl-NL" altLang="nl-NL"/>
              <a:t>Verzin een som, je mag verder rekenen met de uitkomsten. </a:t>
            </a:r>
          </a:p>
          <a:p>
            <a:endParaRPr lang="nl-NL" alt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3" y="1264269"/>
            <a:ext cx="2303184" cy="217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/>
        </p:nvSpPr>
        <p:spPr>
          <a:xfrm>
            <a:off x="7976103" y="2879002"/>
            <a:ext cx="4019739" cy="3385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Voorbeeld</a:t>
            </a:r>
          </a:p>
          <a:p>
            <a:pPr algn="ctr"/>
            <a:endParaRPr lang="nl-NL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ea typeface="Calibri" panose="020F0502020204030204" pitchFamily="34" charset="0"/>
                <a:cs typeface="Times New Roman" panose="02020603050405020304" pitchFamily="18" charset="0"/>
              </a:rPr>
              <a:t> je gooit 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nl-NL" altLang="nl-NL" sz="2000">
                <a:ea typeface="Calibri" panose="020F0502020204030204" pitchFamily="34" charset="0"/>
                <a:cs typeface="Times New Roman" panose="02020603050405020304" pitchFamily="18" charset="0"/>
              </a:rPr>
              <a:t>Geen 4 dezelfde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nl-NL" altLang="nl-NL" sz="2000">
                <a:ea typeface="Calibri" panose="020F0502020204030204" pitchFamily="34" charset="0"/>
                <a:cs typeface="Times New Roman" panose="02020603050405020304" pitchFamily="18" charset="0"/>
              </a:rPr>
              <a:t>Samen 18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endParaRPr lang="nl-NL" altLang="nl-NL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nl-NL" altLang="nl-NL" sz="2000">
                <a:ea typeface="Calibri" panose="020F0502020204030204" pitchFamily="34" charset="0"/>
                <a:cs typeface="Times New Roman" panose="02020603050405020304" pitchFamily="18" charset="0"/>
              </a:rPr>
              <a:t>Je  wilt 17 maken. </a:t>
            </a:r>
            <a:br>
              <a:rPr lang="nl-NL" altLang="nl-NL" sz="20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altLang="nl-NL" sz="2000">
                <a:ea typeface="Calibri" panose="020F0502020204030204" pitchFamily="34" charset="0"/>
                <a:cs typeface="Times New Roman" panose="02020603050405020304" pitchFamily="18" charset="0"/>
              </a:rPr>
              <a:t>Je bedenkt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ea typeface="Calibri" panose="020F0502020204030204" pitchFamily="34" charset="0"/>
                <a:cs typeface="Times New Roman" panose="02020603050405020304" pitchFamily="18" charset="0"/>
              </a:rPr>
              <a:t>3x4=12,  2+3=5. </a:t>
            </a:r>
            <a:br>
              <a:rPr lang="nl-NL" altLang="nl-NL" sz="20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altLang="nl-NL" sz="2000">
                <a:ea typeface="Calibri" panose="020F0502020204030204" pitchFamily="34" charset="0"/>
                <a:cs typeface="Times New Roman" panose="02020603050405020304" pitchFamily="18" charset="0"/>
              </a:rPr>
              <a:t>en telt de twee uitkomsten op: 12+5=17. </a:t>
            </a:r>
            <a:endParaRPr lang="nl-NL" altLang="nl-NL" sz="2000"/>
          </a:p>
          <a:p>
            <a:pPr algn="ctr"/>
            <a:endParaRPr lang="nl-NL"/>
          </a:p>
          <a:p>
            <a:pPr algn="ctr"/>
            <a:endParaRPr lang="nl-NL"/>
          </a:p>
        </p:txBody>
      </p:sp>
      <p:pic>
        <p:nvPicPr>
          <p:cNvPr id="1025" name="Afbeeldin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081097" y="3137025"/>
            <a:ext cx="18097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496" r="15982" b="-1"/>
          <a:stretch/>
        </p:blipFill>
        <p:spPr bwMode="auto">
          <a:xfrm flipV="1">
            <a:off x="9995025" y="4739488"/>
            <a:ext cx="1213165" cy="3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9081097" y="263411"/>
            <a:ext cx="2953162" cy="1295581"/>
            <a:chOff x="8829280" y="1300920"/>
            <a:chExt cx="2953162" cy="1295581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9280" y="1300920"/>
              <a:ext cx="2953162" cy="1295581"/>
            </a:xfrm>
            <a:prstGeom prst="rect">
              <a:avLst/>
            </a:prstGeom>
          </p:spPr>
        </p:pic>
        <p:sp>
          <p:nvSpPr>
            <p:cNvPr id="11" name="Rechthoek 10"/>
            <p:cNvSpPr/>
            <p:nvPr/>
          </p:nvSpPr>
          <p:spPr>
            <a:xfrm>
              <a:off x="9150458" y="1948710"/>
              <a:ext cx="624218" cy="411512"/>
            </a:xfrm>
            <a:prstGeom prst="rect">
              <a:avLst/>
            </a:prstGeom>
            <a:solidFill>
              <a:srgbClr val="22B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>
                  <a:solidFill>
                    <a:schemeClr val="tx1"/>
                  </a:solidFill>
                </a:rPr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432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Entreekaartjes: voorbeelden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  <a:tabLst>
                <a:tab pos="1074738" algn="l"/>
                <a:tab pos="5556250" algn="l"/>
              </a:tabLst>
            </a:pPr>
            <a:r>
              <a:rPr lang="nl-NL" sz="2000"/>
              <a:t>Nodig: een som met uitkomst 33	Dit is je worp. </a:t>
            </a:r>
            <a:br>
              <a:rPr lang="nl-NL" sz="2000"/>
            </a:br>
            <a:r>
              <a:rPr lang="nl-NL" sz="2000"/>
              <a:t>		Gebruik 4 of 5 dobbelstenen.  	</a:t>
            </a:r>
          </a:p>
          <a:p>
            <a:pPr marL="0" indent="0">
              <a:buNone/>
              <a:tabLst>
                <a:tab pos="1074738" algn="l"/>
                <a:tab pos="5556250" algn="l"/>
              </a:tabLst>
            </a:pPr>
            <a:r>
              <a:rPr lang="nl-NL" sz="2000">
                <a:solidFill>
                  <a:srgbClr val="FF0000"/>
                </a:solidFill>
              </a:rPr>
              <a:t>Voorbeelden van sommen</a:t>
            </a:r>
            <a:r>
              <a:rPr lang="nl-NL" sz="2000"/>
              <a:t>:</a:t>
            </a:r>
            <a:endParaRPr lang="nl-NL" sz="2000" dirty="0"/>
          </a:p>
          <a:p>
            <a:pPr marL="0" indent="0">
              <a:lnSpc>
                <a:spcPct val="200000"/>
              </a:lnSpc>
              <a:buNone/>
              <a:tabLst>
                <a:tab pos="1074738" algn="l"/>
                <a:tab pos="5556250" algn="l"/>
              </a:tabLst>
            </a:pPr>
            <a:r>
              <a:rPr lang="nl-NL" sz="2000"/>
              <a:t>2 + 4= 6 en 6 x 5= 30 </a:t>
            </a:r>
            <a:r>
              <a:rPr lang="nl-NL" sz="2000">
                <a:sym typeface="Wingdings 3" panose="05040102010807070707" pitchFamily="18" charset="2"/>
              </a:rPr>
              <a:t> </a:t>
            </a:r>
            <a:r>
              <a:rPr lang="nl-NL" sz="2000"/>
              <a:t>30 + 3 = 33	4 </a:t>
            </a:r>
            <a:r>
              <a:rPr lang="nl-NL" sz="2000" dirty="0"/>
              <a:t>dobbelstenen gebruikt</a:t>
            </a:r>
            <a:r>
              <a:rPr lang="nl-NL" sz="2000"/>
              <a:t>:                             </a:t>
            </a:r>
            <a:endParaRPr lang="nl-NL" sz="2000" dirty="0"/>
          </a:p>
          <a:p>
            <a:pPr marL="0" indent="0">
              <a:lnSpc>
                <a:spcPct val="200000"/>
              </a:lnSpc>
              <a:buNone/>
              <a:tabLst>
                <a:tab pos="1074738" algn="l"/>
                <a:tab pos="5556250" algn="l"/>
              </a:tabLst>
            </a:pPr>
            <a:r>
              <a:rPr lang="nl-NL" sz="2000"/>
              <a:t>5 x 4 = 20  </a:t>
            </a:r>
            <a:r>
              <a:rPr lang="nl-NL" sz="2000">
                <a:sym typeface="Wingdings 3" panose="05040102010807070707" pitchFamily="18" charset="2"/>
              </a:rPr>
              <a:t> </a:t>
            </a:r>
            <a:r>
              <a:rPr lang="nl-NL" sz="2000"/>
              <a:t>20 + 6 + 4 + 3 = 33 	5 </a:t>
            </a:r>
            <a:r>
              <a:rPr lang="nl-NL" sz="2000" dirty="0"/>
              <a:t>dobbelstenen </a:t>
            </a:r>
            <a:r>
              <a:rPr lang="nl-NL" sz="2000"/>
              <a:t>gebruikt                                     </a:t>
            </a:r>
            <a:endParaRPr lang="nl-NL" sz="2000" dirty="0"/>
          </a:p>
          <a:p>
            <a:pPr marL="0" indent="0">
              <a:lnSpc>
                <a:spcPct val="200000"/>
              </a:lnSpc>
              <a:buNone/>
              <a:tabLst>
                <a:tab pos="1074738" algn="l"/>
                <a:tab pos="5556250" algn="l"/>
              </a:tabLst>
            </a:pPr>
            <a:r>
              <a:rPr lang="nl-NL" sz="2000"/>
              <a:t>4 + 2 = 6 </a:t>
            </a:r>
            <a:r>
              <a:rPr lang="nl-NL" sz="2000">
                <a:sym typeface="Wingdings 3" panose="05040102010807070707" pitchFamily="18" charset="2"/>
              </a:rPr>
              <a:t></a:t>
            </a:r>
            <a:r>
              <a:rPr lang="nl-NL" sz="2000"/>
              <a:t>  6 x 6 = 36 </a:t>
            </a:r>
            <a:r>
              <a:rPr lang="nl-NL" sz="2000">
                <a:sym typeface="Wingdings 3" panose="05040102010807070707" pitchFamily="18" charset="2"/>
              </a:rPr>
              <a:t></a:t>
            </a:r>
            <a:r>
              <a:rPr lang="nl-NL" sz="2000"/>
              <a:t> 36 – 3 = 33 	4 </a:t>
            </a:r>
            <a:r>
              <a:rPr lang="nl-NL" sz="2000" dirty="0"/>
              <a:t>dobbelstenen gebruikt</a:t>
            </a:r>
            <a:r>
              <a:rPr lang="nl-NL" sz="2000"/>
              <a:t>:                              </a:t>
            </a:r>
            <a:endParaRPr lang="nl-NL" sz="2000" dirty="0"/>
          </a:p>
          <a:p>
            <a:pPr>
              <a:lnSpc>
                <a:spcPct val="200000"/>
              </a:lnSpc>
            </a:pPr>
            <a:endParaRPr lang="nl-NL" sz="2000" dirty="0"/>
          </a:p>
          <a:p>
            <a:pPr>
              <a:lnSpc>
                <a:spcPct val="200000"/>
              </a:lnSpc>
            </a:pPr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54" y="1668995"/>
            <a:ext cx="3293167" cy="141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33" y="1429966"/>
            <a:ext cx="2503712" cy="236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659" y="4266635"/>
            <a:ext cx="1617737" cy="38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16659" y="4883405"/>
            <a:ext cx="1983952" cy="3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16659" y="5440584"/>
            <a:ext cx="1656184" cy="40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4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8783"/>
          <a:stretch/>
        </p:blipFill>
        <p:spPr>
          <a:xfrm>
            <a:off x="14280" y="19352"/>
            <a:ext cx="12163865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6432" y="365125"/>
            <a:ext cx="7277367" cy="1325563"/>
          </a:xfrm>
        </p:spPr>
        <p:txBody>
          <a:bodyPr/>
          <a:lstStyle/>
          <a:p>
            <a:r>
              <a:rPr lang="nl-NL"/>
              <a:t>Wegwijs in museum Verdelia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429492" y="687582"/>
            <a:ext cx="3439124" cy="4990407"/>
            <a:chOff x="429492" y="678873"/>
            <a:chExt cx="3439124" cy="4990407"/>
          </a:xfrm>
        </p:grpSpPr>
        <p:sp>
          <p:nvSpPr>
            <p:cNvPr id="21" name="Rechthoek 20"/>
            <p:cNvSpPr/>
            <p:nvPr/>
          </p:nvSpPr>
          <p:spPr>
            <a:xfrm>
              <a:off x="429492" y="678873"/>
              <a:ext cx="3439124" cy="4990407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1731556" y="4576021"/>
              <a:ext cx="1814733" cy="793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Garderobe</a:t>
              </a:r>
            </a:p>
            <a:p>
              <a:r>
                <a:rPr lang="nl-NL"/>
                <a:t>Museumwinkel</a:t>
              </a:r>
            </a:p>
            <a:p>
              <a:r>
                <a:rPr lang="nl-NL"/>
                <a:t>Restaurant </a:t>
              </a:r>
            </a:p>
          </p:txBody>
        </p:sp>
        <p:cxnSp>
          <p:nvCxnSpPr>
            <p:cNvPr id="23" name="Rechte verbindingslijn 22"/>
            <p:cNvCxnSpPr/>
            <p:nvPr/>
          </p:nvCxnSpPr>
          <p:spPr>
            <a:xfrm>
              <a:off x="1546085" y="4633181"/>
              <a:ext cx="0" cy="796636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troomdiagram: Ophalen 23"/>
            <p:cNvSpPr/>
            <p:nvPr/>
          </p:nvSpPr>
          <p:spPr>
            <a:xfrm rot="16200000">
              <a:off x="1117256" y="4905499"/>
              <a:ext cx="324000" cy="252000"/>
            </a:xfrm>
            <a:prstGeom prst="flowChartExtra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/>
            <p:cNvSpPr/>
            <p:nvPr/>
          </p:nvSpPr>
          <p:spPr>
            <a:xfrm>
              <a:off x="742933" y="1171636"/>
              <a:ext cx="2443672" cy="2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Deeldieren</a:t>
              </a:r>
            </a:p>
          </p:txBody>
        </p:sp>
        <p:cxnSp>
          <p:nvCxnSpPr>
            <p:cNvPr id="26" name="Rechte verbindingslijn 25"/>
            <p:cNvCxnSpPr/>
            <p:nvPr/>
          </p:nvCxnSpPr>
          <p:spPr>
            <a:xfrm>
              <a:off x="2359755" y="1064816"/>
              <a:ext cx="0" cy="18360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troomdiagram: Ophalen 26"/>
            <p:cNvSpPr/>
            <p:nvPr/>
          </p:nvSpPr>
          <p:spPr>
            <a:xfrm rot="5400000">
              <a:off x="2405572" y="117978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7"/>
            <p:cNvSpPr/>
            <p:nvPr/>
          </p:nvSpPr>
          <p:spPr>
            <a:xfrm>
              <a:off x="1761153" y="3448427"/>
              <a:ext cx="1814733" cy="428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spelzaal met</a:t>
              </a:r>
              <a:br>
                <a:rPr lang="nl-NL"/>
              </a:br>
              <a:r>
                <a:rPr lang="nl-NL"/>
                <a:t>deelspellen</a:t>
              </a: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1527944" y="3329873"/>
              <a:ext cx="0" cy="720000"/>
            </a:xfrm>
            <a:prstGeom prst="line">
              <a:avLst/>
            </a:pr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troomdiagram: Ophalen 29"/>
            <p:cNvSpPr/>
            <p:nvPr/>
          </p:nvSpPr>
          <p:spPr>
            <a:xfrm>
              <a:off x="851396" y="3364334"/>
              <a:ext cx="324000" cy="252000"/>
            </a:xfrm>
            <a:prstGeom prst="flowChartExtra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Vrije vorm 30"/>
            <p:cNvSpPr/>
            <p:nvPr/>
          </p:nvSpPr>
          <p:spPr>
            <a:xfrm>
              <a:off x="1018999" y="3559147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/>
            <p:cNvSpPr/>
            <p:nvPr/>
          </p:nvSpPr>
          <p:spPr>
            <a:xfrm>
              <a:off x="742933" y="1830563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Gelijke delen</a:t>
              </a:r>
            </a:p>
          </p:txBody>
        </p:sp>
        <p:sp>
          <p:nvSpPr>
            <p:cNvPr id="33" name="Rechthoek 32"/>
            <p:cNvSpPr/>
            <p:nvPr/>
          </p:nvSpPr>
          <p:spPr>
            <a:xfrm>
              <a:off x="742933" y="2517731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Deelkunst</a:t>
              </a:r>
            </a:p>
          </p:txBody>
        </p:sp>
        <p:sp>
          <p:nvSpPr>
            <p:cNvPr id="34" name="Vrije vorm 33"/>
            <p:cNvSpPr/>
            <p:nvPr/>
          </p:nvSpPr>
          <p:spPr>
            <a:xfrm>
              <a:off x="2493291" y="2442353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Stroomdiagram: Ophalen 34"/>
            <p:cNvSpPr/>
            <p:nvPr/>
          </p:nvSpPr>
          <p:spPr>
            <a:xfrm flipV="1">
              <a:off x="2676681" y="2890172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Stroomdiagram: Ophalen 35"/>
            <p:cNvSpPr/>
            <p:nvPr/>
          </p:nvSpPr>
          <p:spPr>
            <a:xfrm rot="5400000">
              <a:off x="2413849" y="1852833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Stroomdiagram: Ophalen 36"/>
            <p:cNvSpPr/>
            <p:nvPr/>
          </p:nvSpPr>
          <p:spPr>
            <a:xfrm rot="5400000">
              <a:off x="2566879" y="187224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61384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8783"/>
          <a:stretch/>
        </p:blipFill>
        <p:spPr>
          <a:xfrm>
            <a:off x="14280" y="19352"/>
            <a:ext cx="12163865" cy="6857999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429492" y="687582"/>
            <a:ext cx="3439124" cy="4990407"/>
            <a:chOff x="429492" y="678873"/>
            <a:chExt cx="3439124" cy="4990407"/>
          </a:xfrm>
        </p:grpSpPr>
        <p:sp>
          <p:nvSpPr>
            <p:cNvPr id="5" name="Rechthoek 4"/>
            <p:cNvSpPr/>
            <p:nvPr/>
          </p:nvSpPr>
          <p:spPr>
            <a:xfrm>
              <a:off x="429492" y="678873"/>
              <a:ext cx="3439124" cy="4990407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1731556" y="4576021"/>
              <a:ext cx="1814733" cy="793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Garderobe</a:t>
              </a:r>
            </a:p>
            <a:p>
              <a:r>
                <a:rPr lang="nl-NL"/>
                <a:t>Museumwinkel</a:t>
              </a:r>
            </a:p>
            <a:p>
              <a:r>
                <a:rPr lang="nl-NL"/>
                <a:t>Restaurant </a:t>
              </a:r>
            </a:p>
          </p:txBody>
        </p:sp>
        <p:cxnSp>
          <p:nvCxnSpPr>
            <p:cNvPr id="11" name="Rechte verbindingslijn 10"/>
            <p:cNvCxnSpPr/>
            <p:nvPr/>
          </p:nvCxnSpPr>
          <p:spPr>
            <a:xfrm>
              <a:off x="1546085" y="4633181"/>
              <a:ext cx="0" cy="796636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troomdiagram: Ophalen 11"/>
            <p:cNvSpPr/>
            <p:nvPr/>
          </p:nvSpPr>
          <p:spPr>
            <a:xfrm rot="16200000">
              <a:off x="1117256" y="4905499"/>
              <a:ext cx="324000" cy="252000"/>
            </a:xfrm>
            <a:prstGeom prst="flowChartExtra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42933" y="1171636"/>
              <a:ext cx="2443672" cy="2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Deeldieren</a:t>
              </a:r>
            </a:p>
          </p:txBody>
        </p:sp>
        <p:cxnSp>
          <p:nvCxnSpPr>
            <p:cNvPr id="14" name="Rechte verbindingslijn 13"/>
            <p:cNvCxnSpPr/>
            <p:nvPr/>
          </p:nvCxnSpPr>
          <p:spPr>
            <a:xfrm>
              <a:off x="2359755" y="1064816"/>
              <a:ext cx="0" cy="18360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troomdiagram: Ophalen 14"/>
            <p:cNvSpPr/>
            <p:nvPr/>
          </p:nvSpPr>
          <p:spPr>
            <a:xfrm rot="5400000">
              <a:off x="2405572" y="117978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761153" y="3448427"/>
              <a:ext cx="1814733" cy="428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spelzaal met</a:t>
              </a:r>
              <a:br>
                <a:rPr lang="nl-NL"/>
              </a:br>
              <a:r>
                <a:rPr lang="nl-NL"/>
                <a:t>deelspellen</a:t>
              </a:r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1527944" y="3329873"/>
              <a:ext cx="0" cy="720000"/>
            </a:xfrm>
            <a:prstGeom prst="line">
              <a:avLst/>
            </a:pr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troomdiagram: Ophalen 17"/>
            <p:cNvSpPr/>
            <p:nvPr/>
          </p:nvSpPr>
          <p:spPr>
            <a:xfrm>
              <a:off x="851396" y="3364334"/>
              <a:ext cx="324000" cy="252000"/>
            </a:xfrm>
            <a:prstGeom prst="flowChartExtra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/>
            <p:cNvSpPr/>
            <p:nvPr/>
          </p:nvSpPr>
          <p:spPr>
            <a:xfrm>
              <a:off x="1018999" y="3559147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742933" y="1830563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Gelijke delen</a:t>
              </a: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742933" y="2517731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Deelkunst</a:t>
              </a:r>
            </a:p>
          </p:txBody>
        </p:sp>
        <p:sp>
          <p:nvSpPr>
            <p:cNvPr id="26" name="Vrije vorm 25"/>
            <p:cNvSpPr/>
            <p:nvPr/>
          </p:nvSpPr>
          <p:spPr>
            <a:xfrm>
              <a:off x="2493291" y="2442353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Stroomdiagram: Ophalen 26"/>
            <p:cNvSpPr/>
            <p:nvPr/>
          </p:nvSpPr>
          <p:spPr>
            <a:xfrm flipV="1">
              <a:off x="2676681" y="2890172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Stroomdiagram: Ophalen 27"/>
            <p:cNvSpPr/>
            <p:nvPr/>
          </p:nvSpPr>
          <p:spPr>
            <a:xfrm rot="5400000">
              <a:off x="2413849" y="1852833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Stroomdiagram: Ophalen 28"/>
            <p:cNvSpPr/>
            <p:nvPr/>
          </p:nvSpPr>
          <p:spPr>
            <a:xfrm rot="5400000">
              <a:off x="2566879" y="187224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9911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50886" r="54913" b="258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305" y="819745"/>
            <a:ext cx="7475389" cy="52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5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50886" r="54913" b="258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389" y="933101"/>
            <a:ext cx="7135221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5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8783"/>
          <a:stretch/>
        </p:blipFill>
        <p:spPr>
          <a:xfrm>
            <a:off x="14280" y="19352"/>
            <a:ext cx="12163865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6432" y="365125"/>
            <a:ext cx="7277367" cy="1325563"/>
          </a:xfrm>
        </p:spPr>
        <p:txBody>
          <a:bodyPr/>
          <a:lstStyle/>
          <a:p>
            <a:r>
              <a:rPr lang="nl-NL"/>
              <a:t>Naar de deeldieren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29492" y="687582"/>
            <a:ext cx="3439124" cy="4990407"/>
            <a:chOff x="429492" y="678873"/>
            <a:chExt cx="3439124" cy="4990407"/>
          </a:xfrm>
        </p:grpSpPr>
        <p:sp>
          <p:nvSpPr>
            <p:cNvPr id="5" name="Rechthoek 4"/>
            <p:cNvSpPr/>
            <p:nvPr/>
          </p:nvSpPr>
          <p:spPr>
            <a:xfrm>
              <a:off x="429492" y="678873"/>
              <a:ext cx="3439124" cy="4990407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1731556" y="4576021"/>
              <a:ext cx="1814733" cy="793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Garderobe</a:t>
              </a:r>
            </a:p>
            <a:p>
              <a:r>
                <a:rPr lang="nl-NL"/>
                <a:t>Museumwinkel</a:t>
              </a:r>
            </a:p>
            <a:p>
              <a:r>
                <a:rPr lang="nl-NL"/>
                <a:t>Restaurant </a:t>
              </a:r>
            </a:p>
          </p:txBody>
        </p:sp>
        <p:cxnSp>
          <p:nvCxnSpPr>
            <p:cNvPr id="11" name="Rechte verbindingslijn 10"/>
            <p:cNvCxnSpPr/>
            <p:nvPr/>
          </p:nvCxnSpPr>
          <p:spPr>
            <a:xfrm>
              <a:off x="1546085" y="4633181"/>
              <a:ext cx="0" cy="796636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troomdiagram: Ophalen 11"/>
            <p:cNvSpPr/>
            <p:nvPr/>
          </p:nvSpPr>
          <p:spPr>
            <a:xfrm rot="16200000">
              <a:off x="1117256" y="4905499"/>
              <a:ext cx="324000" cy="252000"/>
            </a:xfrm>
            <a:prstGeom prst="flowChartExtra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42933" y="1171636"/>
              <a:ext cx="2443672" cy="2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Deeldieren</a:t>
              </a:r>
            </a:p>
          </p:txBody>
        </p:sp>
        <p:cxnSp>
          <p:nvCxnSpPr>
            <p:cNvPr id="14" name="Rechte verbindingslijn 13"/>
            <p:cNvCxnSpPr/>
            <p:nvPr/>
          </p:nvCxnSpPr>
          <p:spPr>
            <a:xfrm>
              <a:off x="2359755" y="1064816"/>
              <a:ext cx="0" cy="18360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troomdiagram: Ophalen 14"/>
            <p:cNvSpPr/>
            <p:nvPr/>
          </p:nvSpPr>
          <p:spPr>
            <a:xfrm rot="5400000">
              <a:off x="2405572" y="117978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761153" y="3448427"/>
              <a:ext cx="1814733" cy="428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/>
                <a:t>spelzaal met</a:t>
              </a:r>
              <a:br>
                <a:rPr lang="nl-NL"/>
              </a:br>
              <a:r>
                <a:rPr lang="nl-NL"/>
                <a:t>deelspellen</a:t>
              </a:r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1527944" y="3329873"/>
              <a:ext cx="0" cy="720000"/>
            </a:xfrm>
            <a:prstGeom prst="line">
              <a:avLst/>
            </a:pr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troomdiagram: Ophalen 17"/>
            <p:cNvSpPr/>
            <p:nvPr/>
          </p:nvSpPr>
          <p:spPr>
            <a:xfrm>
              <a:off x="851396" y="3364334"/>
              <a:ext cx="324000" cy="252000"/>
            </a:xfrm>
            <a:prstGeom prst="flowChartExtra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9"/>
            <p:cNvSpPr/>
            <p:nvPr/>
          </p:nvSpPr>
          <p:spPr>
            <a:xfrm>
              <a:off x="1018999" y="3559147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742933" y="1830563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Gelijke delen</a:t>
              </a: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742933" y="2517731"/>
              <a:ext cx="2443672" cy="296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896938" algn="l"/>
                </a:tabLst>
              </a:pPr>
              <a:r>
                <a:rPr lang="nl-NL"/>
                <a:t>Deelkunst</a:t>
              </a:r>
            </a:p>
          </p:txBody>
        </p:sp>
        <p:sp>
          <p:nvSpPr>
            <p:cNvPr id="26" name="Vrije vorm 25"/>
            <p:cNvSpPr/>
            <p:nvPr/>
          </p:nvSpPr>
          <p:spPr>
            <a:xfrm>
              <a:off x="2493291" y="2442353"/>
              <a:ext cx="359811" cy="506008"/>
            </a:xfrm>
            <a:custGeom>
              <a:avLst/>
              <a:gdLst>
                <a:gd name="connsiteX0" fmla="*/ 740229 w 740229"/>
                <a:gd name="connsiteY0" fmla="*/ 836023 h 836023"/>
                <a:gd name="connsiteX1" fmla="*/ 731520 w 740229"/>
                <a:gd name="connsiteY1" fmla="*/ 409303 h 836023"/>
                <a:gd name="connsiteX2" fmla="*/ 322217 w 740229"/>
                <a:gd name="connsiteY2" fmla="*/ 409303 h 836023"/>
                <a:gd name="connsiteX3" fmla="*/ 330926 w 740229"/>
                <a:gd name="connsiteY3" fmla="*/ 17417 h 836023"/>
                <a:gd name="connsiteX4" fmla="*/ 26126 w 740229"/>
                <a:gd name="connsiteY4" fmla="*/ 0 h 836023"/>
                <a:gd name="connsiteX5" fmla="*/ 0 w 740229"/>
                <a:gd name="connsiteY5" fmla="*/ 17417 h 836023"/>
                <a:gd name="connsiteX0" fmla="*/ 717302 w 717302"/>
                <a:gd name="connsiteY0" fmla="*/ 836023 h 836023"/>
                <a:gd name="connsiteX1" fmla="*/ 708593 w 717302"/>
                <a:gd name="connsiteY1" fmla="*/ 409303 h 836023"/>
                <a:gd name="connsiteX2" fmla="*/ 299290 w 717302"/>
                <a:gd name="connsiteY2" fmla="*/ 409303 h 836023"/>
                <a:gd name="connsiteX3" fmla="*/ 307999 w 717302"/>
                <a:gd name="connsiteY3" fmla="*/ 17417 h 836023"/>
                <a:gd name="connsiteX4" fmla="*/ 3199 w 717302"/>
                <a:gd name="connsiteY4" fmla="*/ 0 h 836023"/>
                <a:gd name="connsiteX5" fmla="*/ 0 w 717302"/>
                <a:gd name="connsiteY5" fmla="*/ 27424 h 836023"/>
                <a:gd name="connsiteX0" fmla="*/ 714103 w 714103"/>
                <a:gd name="connsiteY0" fmla="*/ 1338924 h 1338924"/>
                <a:gd name="connsiteX1" fmla="*/ 705394 w 714103"/>
                <a:gd name="connsiteY1" fmla="*/ 912204 h 1338924"/>
                <a:gd name="connsiteX2" fmla="*/ 296091 w 714103"/>
                <a:gd name="connsiteY2" fmla="*/ 912204 h 1338924"/>
                <a:gd name="connsiteX3" fmla="*/ 304800 w 714103"/>
                <a:gd name="connsiteY3" fmla="*/ 520318 h 1338924"/>
                <a:gd name="connsiteX4" fmla="*/ 0 w 714103"/>
                <a:gd name="connsiteY4" fmla="*/ 502901 h 1338924"/>
                <a:gd name="connsiteX5" fmla="*/ 4443 w 714103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03733 w 721745"/>
                <a:gd name="connsiteY2" fmla="*/ 912204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721745 w 721745"/>
                <a:gd name="connsiteY0" fmla="*/ 1338924 h 1338924"/>
                <a:gd name="connsiteX1" fmla="*/ 713036 w 721745"/>
                <a:gd name="connsiteY1" fmla="*/ 912204 h 1338924"/>
                <a:gd name="connsiteX2" fmla="*/ 311376 w 721745"/>
                <a:gd name="connsiteY2" fmla="*/ 902198 h 1338924"/>
                <a:gd name="connsiteX3" fmla="*/ 312442 w 721745"/>
                <a:gd name="connsiteY3" fmla="*/ 520318 h 1338924"/>
                <a:gd name="connsiteX4" fmla="*/ 0 w 721745"/>
                <a:gd name="connsiteY4" fmla="*/ 522913 h 1338924"/>
                <a:gd name="connsiteX5" fmla="*/ 12085 w 721745"/>
                <a:gd name="connsiteY5" fmla="*/ 0 h 1338924"/>
                <a:gd name="connsiteX0" fmla="*/ 691175 w 713035"/>
                <a:gd name="connsiteY0" fmla="*/ 1338924 h 1338924"/>
                <a:gd name="connsiteX1" fmla="*/ 713036 w 713035"/>
                <a:gd name="connsiteY1" fmla="*/ 912204 h 1338924"/>
                <a:gd name="connsiteX2" fmla="*/ 311376 w 713035"/>
                <a:gd name="connsiteY2" fmla="*/ 902198 h 1338924"/>
                <a:gd name="connsiteX3" fmla="*/ 312442 w 713035"/>
                <a:gd name="connsiteY3" fmla="*/ 520318 h 1338924"/>
                <a:gd name="connsiteX4" fmla="*/ 0 w 713035"/>
                <a:gd name="connsiteY4" fmla="*/ 522913 h 1338924"/>
                <a:gd name="connsiteX5" fmla="*/ 12085 w 713035"/>
                <a:gd name="connsiteY5" fmla="*/ 0 h 1338924"/>
                <a:gd name="connsiteX0" fmla="*/ 721745 w 721745"/>
                <a:gd name="connsiteY0" fmla="*/ 1328918 h 1328918"/>
                <a:gd name="connsiteX1" fmla="*/ 713036 w 721745"/>
                <a:gd name="connsiteY1" fmla="*/ 912204 h 1328918"/>
                <a:gd name="connsiteX2" fmla="*/ 311376 w 721745"/>
                <a:gd name="connsiteY2" fmla="*/ 902198 h 1328918"/>
                <a:gd name="connsiteX3" fmla="*/ 312442 w 721745"/>
                <a:gd name="connsiteY3" fmla="*/ 520318 h 1328918"/>
                <a:gd name="connsiteX4" fmla="*/ 0 w 721745"/>
                <a:gd name="connsiteY4" fmla="*/ 522913 h 1328918"/>
                <a:gd name="connsiteX5" fmla="*/ 12085 w 721745"/>
                <a:gd name="connsiteY5" fmla="*/ 0 h 13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745" h="1328918">
                  <a:moveTo>
                    <a:pt x="721745" y="1328918"/>
                  </a:moveTo>
                  <a:lnTo>
                    <a:pt x="713036" y="912204"/>
                  </a:lnTo>
                  <a:lnTo>
                    <a:pt x="311376" y="902198"/>
                  </a:lnTo>
                  <a:cubicBezTo>
                    <a:pt x="311731" y="774905"/>
                    <a:pt x="312087" y="647611"/>
                    <a:pt x="312442" y="520318"/>
                  </a:cubicBezTo>
                  <a:lnTo>
                    <a:pt x="0" y="522913"/>
                  </a:lnTo>
                  <a:lnTo>
                    <a:pt x="12085" y="0"/>
                  </a:ln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Stroomdiagram: Ophalen 26"/>
            <p:cNvSpPr/>
            <p:nvPr/>
          </p:nvSpPr>
          <p:spPr>
            <a:xfrm flipV="1">
              <a:off x="2676681" y="2890172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Stroomdiagram: Ophalen 27"/>
            <p:cNvSpPr/>
            <p:nvPr/>
          </p:nvSpPr>
          <p:spPr>
            <a:xfrm rot="5400000">
              <a:off x="2413849" y="1852833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Stroomdiagram: Ophalen 28"/>
            <p:cNvSpPr/>
            <p:nvPr/>
          </p:nvSpPr>
          <p:spPr>
            <a:xfrm rot="5400000">
              <a:off x="2566879" y="1872246"/>
              <a:ext cx="324000" cy="252000"/>
            </a:xfrm>
            <a:prstGeom prst="flowChartExtra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0" name="Afgeronde rechthoek 29"/>
          <p:cNvSpPr/>
          <p:nvPr/>
        </p:nvSpPr>
        <p:spPr>
          <a:xfrm>
            <a:off x="649327" y="1034928"/>
            <a:ext cx="2372429" cy="54550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743" y="4394620"/>
            <a:ext cx="6530055" cy="24633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478" y="4327057"/>
            <a:ext cx="5171360" cy="2540924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2607043" y="273054"/>
            <a:ext cx="5943230" cy="784676"/>
          </a:xfrm>
          <a:prstGeom prst="roundRect">
            <a:avLst/>
          </a:prstGeom>
          <a:ln w="666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>
                <a:latin typeface="+mj-lt"/>
              </a:rPr>
              <a:t>Deelrupsen</a:t>
            </a:r>
          </a:p>
        </p:txBody>
      </p:sp>
      <p:grpSp>
        <p:nvGrpSpPr>
          <p:cNvPr id="34" name="Groep 33"/>
          <p:cNvGrpSpPr/>
          <p:nvPr/>
        </p:nvGrpSpPr>
        <p:grpSpPr>
          <a:xfrm>
            <a:off x="482601" y="1261528"/>
            <a:ext cx="5359400" cy="3571316"/>
            <a:chOff x="482601" y="1261528"/>
            <a:chExt cx="5359400" cy="3571316"/>
          </a:xfrm>
        </p:grpSpPr>
        <p:pic>
          <p:nvPicPr>
            <p:cNvPr id="32" name="Afbeelding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943" y="1464733"/>
              <a:ext cx="4984429" cy="2382975"/>
            </a:xfrm>
            <a:prstGeom prst="rect">
              <a:avLst/>
            </a:prstGeom>
          </p:spPr>
        </p:pic>
        <p:sp>
          <p:nvSpPr>
            <p:cNvPr id="2" name="Kader 1"/>
            <p:cNvSpPr/>
            <p:nvPr/>
          </p:nvSpPr>
          <p:spPr>
            <a:xfrm>
              <a:off x="482601" y="1261528"/>
              <a:ext cx="5359400" cy="2861733"/>
            </a:xfrm>
            <a:prstGeom prst="frame">
              <a:avLst/>
            </a:prstGeom>
            <a:solidFill>
              <a:srgbClr val="0033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" name="Lachebekje 2"/>
            <p:cNvSpPr/>
            <p:nvPr/>
          </p:nvSpPr>
          <p:spPr>
            <a:xfrm>
              <a:off x="1176867" y="2324093"/>
              <a:ext cx="736600" cy="736600"/>
            </a:xfrm>
            <a:prstGeom prst="smileyFace">
              <a:avLst/>
            </a:prstGeom>
            <a:solidFill>
              <a:schemeClr val="bg1"/>
            </a:solidFill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8" name="Cilinder 7"/>
            <p:cNvSpPr/>
            <p:nvPr/>
          </p:nvSpPr>
          <p:spPr>
            <a:xfrm rot="329544">
              <a:off x="1247595" y="2067046"/>
              <a:ext cx="646590" cy="433920"/>
            </a:xfrm>
            <a:prstGeom prst="can">
              <a:avLst/>
            </a:prstGeom>
            <a:solidFill>
              <a:srgbClr val="00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24</a:t>
              </a:r>
            </a:p>
          </p:txBody>
        </p:sp>
        <p:sp>
          <p:nvSpPr>
            <p:cNvPr id="15" name="Ovaal 14"/>
            <p:cNvSpPr/>
            <p:nvPr/>
          </p:nvSpPr>
          <p:spPr>
            <a:xfrm>
              <a:off x="1769534" y="2737735"/>
              <a:ext cx="702734" cy="702734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12</a:t>
              </a:r>
            </a:p>
          </p:txBody>
        </p:sp>
        <p:sp>
          <p:nvSpPr>
            <p:cNvPr id="16" name="Ovaal 15"/>
            <p:cNvSpPr/>
            <p:nvPr/>
          </p:nvSpPr>
          <p:spPr>
            <a:xfrm>
              <a:off x="2362201" y="2758420"/>
              <a:ext cx="702734" cy="702734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6</a:t>
              </a:r>
            </a:p>
          </p:txBody>
        </p:sp>
        <p:sp>
          <p:nvSpPr>
            <p:cNvPr id="17" name="Ovaal 16"/>
            <p:cNvSpPr/>
            <p:nvPr/>
          </p:nvSpPr>
          <p:spPr>
            <a:xfrm>
              <a:off x="3003849" y="2758420"/>
              <a:ext cx="702734" cy="702734"/>
            </a:xfrm>
            <a:prstGeom prst="ellipse">
              <a:avLst/>
            </a:prstGeom>
            <a:solidFill>
              <a:srgbClr val="33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3</a:t>
              </a:r>
            </a:p>
          </p:txBody>
        </p:sp>
        <p:sp>
          <p:nvSpPr>
            <p:cNvPr id="18" name="Ovaal 17"/>
            <p:cNvSpPr/>
            <p:nvPr/>
          </p:nvSpPr>
          <p:spPr>
            <a:xfrm>
              <a:off x="3636732" y="2757104"/>
              <a:ext cx="702734" cy="702734"/>
            </a:xfrm>
            <a:prstGeom prst="ellipse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2</a:t>
              </a:r>
            </a:p>
          </p:txBody>
        </p:sp>
        <p:sp>
          <p:nvSpPr>
            <p:cNvPr id="19" name="Ovaal 18"/>
            <p:cNvSpPr/>
            <p:nvPr/>
          </p:nvSpPr>
          <p:spPr>
            <a:xfrm>
              <a:off x="4046171" y="2350101"/>
              <a:ext cx="702734" cy="702734"/>
            </a:xfrm>
            <a:prstGeom prst="ellipse">
              <a:avLst/>
            </a:prstGeom>
            <a:solidFill>
              <a:srgbClr val="66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1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482601" y="4256844"/>
              <a:ext cx="1080000" cy="576000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600" i="1"/>
                <a:t>Deelrups </a:t>
              </a:r>
            </a:p>
            <a:p>
              <a:r>
                <a:rPr lang="nl-NL" sz="1600" i="1"/>
                <a:t>orde 5</a:t>
              </a:r>
            </a:p>
          </p:txBody>
        </p:sp>
      </p:grpSp>
      <p:grpSp>
        <p:nvGrpSpPr>
          <p:cNvPr id="35" name="Groep 34"/>
          <p:cNvGrpSpPr/>
          <p:nvPr/>
        </p:nvGrpSpPr>
        <p:grpSpPr>
          <a:xfrm>
            <a:off x="6177953" y="1251436"/>
            <a:ext cx="5359400" cy="3573413"/>
            <a:chOff x="6256868" y="1261527"/>
            <a:chExt cx="5359400" cy="3573413"/>
          </a:xfrm>
        </p:grpSpPr>
        <p:pic>
          <p:nvPicPr>
            <p:cNvPr id="33" name="Afbeelding 32"/>
            <p:cNvPicPr>
              <a:picLocks noChangeAspect="1"/>
            </p:cNvPicPr>
            <p:nvPr/>
          </p:nvPicPr>
          <p:blipFill rotWithShape="1">
            <a:blip r:embed="rId6"/>
            <a:srcRect l="18128"/>
            <a:stretch/>
          </p:blipFill>
          <p:spPr>
            <a:xfrm>
              <a:off x="6426926" y="1448550"/>
              <a:ext cx="4995923" cy="2487686"/>
            </a:xfrm>
            <a:prstGeom prst="rect">
              <a:avLst/>
            </a:prstGeom>
          </p:spPr>
        </p:pic>
        <p:sp>
          <p:nvSpPr>
            <p:cNvPr id="13" name="Kader 12"/>
            <p:cNvSpPr/>
            <p:nvPr/>
          </p:nvSpPr>
          <p:spPr>
            <a:xfrm>
              <a:off x="6256868" y="1261527"/>
              <a:ext cx="5359400" cy="2861733"/>
            </a:xfrm>
            <a:prstGeom prst="frame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10536268" y="4258940"/>
              <a:ext cx="1080000" cy="576000"/>
            </a:xfrm>
            <a:prstGeom prst="rect">
              <a:avLst/>
            </a:prstGeom>
            <a:noFill/>
            <a:ln>
              <a:solidFill>
                <a:srgbClr val="5B9B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600" i="1"/>
                <a:t>Deelrups </a:t>
              </a:r>
            </a:p>
            <a:p>
              <a:r>
                <a:rPr lang="nl-NL" sz="1600" i="1"/>
                <a:t>orde 8</a:t>
              </a:r>
            </a:p>
          </p:txBody>
        </p:sp>
        <p:sp>
          <p:nvSpPr>
            <p:cNvPr id="22" name="Lachebekje 21"/>
            <p:cNvSpPr/>
            <p:nvPr/>
          </p:nvSpPr>
          <p:spPr>
            <a:xfrm>
              <a:off x="6719495" y="1972726"/>
              <a:ext cx="736600" cy="736600"/>
            </a:xfrm>
            <a:prstGeom prst="smileyFace">
              <a:avLst/>
            </a:prstGeom>
            <a:solidFill>
              <a:schemeClr val="bg1"/>
            </a:solidFill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23" name="Cilinder 22"/>
            <p:cNvSpPr/>
            <p:nvPr/>
          </p:nvSpPr>
          <p:spPr>
            <a:xfrm rot="329544">
              <a:off x="6790223" y="1715679"/>
              <a:ext cx="646590" cy="433920"/>
            </a:xfrm>
            <a:prstGeom prst="can">
              <a:avLst/>
            </a:prstGeom>
            <a:solidFill>
              <a:srgbClr val="FF99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60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7128934" y="2539379"/>
              <a:ext cx="702734" cy="702734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30</a:t>
              </a:r>
            </a:p>
          </p:txBody>
        </p:sp>
        <p:sp>
          <p:nvSpPr>
            <p:cNvPr id="25" name="Ovaal 24"/>
            <p:cNvSpPr/>
            <p:nvPr/>
          </p:nvSpPr>
          <p:spPr>
            <a:xfrm>
              <a:off x="7520686" y="2987267"/>
              <a:ext cx="702734" cy="702734"/>
            </a:xfrm>
            <a:prstGeom prst="ellipse">
              <a:avLst/>
            </a:prstGeom>
            <a:solidFill>
              <a:srgbClr val="CC3300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15</a:t>
              </a:r>
            </a:p>
          </p:txBody>
        </p:sp>
        <p:sp>
          <p:nvSpPr>
            <p:cNvPr id="26" name="Ovaal 25"/>
            <p:cNvSpPr/>
            <p:nvPr/>
          </p:nvSpPr>
          <p:spPr>
            <a:xfrm>
              <a:off x="8107173" y="2987267"/>
              <a:ext cx="702734" cy="702734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14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8717669" y="2969807"/>
              <a:ext cx="702734" cy="702734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7</a:t>
              </a:r>
            </a:p>
          </p:txBody>
        </p:sp>
        <p:sp>
          <p:nvSpPr>
            <p:cNvPr id="28" name="Ovaal 27"/>
            <p:cNvSpPr/>
            <p:nvPr/>
          </p:nvSpPr>
          <p:spPr>
            <a:xfrm>
              <a:off x="9070573" y="2526058"/>
              <a:ext cx="702734" cy="702734"/>
            </a:xfrm>
            <a:prstGeom prst="ellipse">
              <a:avLst/>
            </a:prstGeom>
            <a:solidFill>
              <a:srgbClr val="CC0066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6</a:t>
              </a:r>
            </a:p>
          </p:txBody>
        </p:sp>
        <p:sp>
          <p:nvSpPr>
            <p:cNvPr id="29" name="Ovaal 28"/>
            <p:cNvSpPr/>
            <p:nvPr/>
          </p:nvSpPr>
          <p:spPr>
            <a:xfrm>
              <a:off x="9592247" y="2335236"/>
              <a:ext cx="702734" cy="702734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3</a:t>
              </a:r>
            </a:p>
          </p:txBody>
        </p:sp>
        <p:sp>
          <p:nvSpPr>
            <p:cNvPr id="30" name="Ovaal 29"/>
            <p:cNvSpPr/>
            <p:nvPr/>
          </p:nvSpPr>
          <p:spPr>
            <a:xfrm>
              <a:off x="9990516" y="2762052"/>
              <a:ext cx="702734" cy="702734"/>
            </a:xfrm>
            <a:prstGeom prst="ellipse">
              <a:avLst/>
            </a:prstGeom>
            <a:solidFill>
              <a:srgbClr val="CC00CC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2</a:t>
              </a:r>
            </a:p>
          </p:txBody>
        </p:sp>
        <p:sp>
          <p:nvSpPr>
            <p:cNvPr id="31" name="Ovaal 30"/>
            <p:cNvSpPr/>
            <p:nvPr/>
          </p:nvSpPr>
          <p:spPr>
            <a:xfrm>
              <a:off x="10513727" y="2897732"/>
              <a:ext cx="702734" cy="702734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1</a:t>
              </a:r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9153064" y="5039557"/>
            <a:ext cx="286476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/>
              <a:t>Deelrecept: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/>
              <a:t>Even getal: delen door 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/>
              <a:t>Oneven getal: 1 eraf</a:t>
            </a:r>
          </a:p>
        </p:txBody>
      </p:sp>
    </p:spTree>
    <p:extLst>
      <p:ext uri="{BB962C8B-B14F-4D97-AF65-F5344CB8AC3E}">
        <p14:creationId xmlns:p14="http://schemas.microsoft.com/office/powerpoint/2010/main" val="34642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Doe mee!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We zoeken lange deelrupsen.</a:t>
            </a:r>
          </a:p>
          <a:p>
            <a:r>
              <a:rPr lang="nl-NL"/>
              <a:t>Kies een start-getal tussen 10 en 100</a:t>
            </a:r>
          </a:p>
          <a:p>
            <a:pPr marL="0" indent="0">
              <a:buNone/>
            </a:pPr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760284" y="5881688"/>
            <a:ext cx="1112173" cy="584775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i="1"/>
              <a:t>Deelrups </a:t>
            </a:r>
          </a:p>
          <a:p>
            <a:r>
              <a:rPr lang="nl-NL" sz="1600" i="1"/>
              <a:t>orde ?</a:t>
            </a:r>
          </a:p>
        </p:txBody>
      </p:sp>
      <p:sp>
        <p:nvSpPr>
          <p:cNvPr id="9" name="Lachebekje 8"/>
          <p:cNvSpPr/>
          <p:nvPr/>
        </p:nvSpPr>
        <p:spPr>
          <a:xfrm>
            <a:off x="760284" y="3692961"/>
            <a:ext cx="736600" cy="736600"/>
          </a:xfrm>
          <a:prstGeom prst="smileyFac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0" name="Cilinder 9"/>
          <p:cNvSpPr/>
          <p:nvPr/>
        </p:nvSpPr>
        <p:spPr>
          <a:xfrm rot="329544">
            <a:off x="841166" y="2912687"/>
            <a:ext cx="741411" cy="994814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/>
              <a:t>?</a:t>
            </a:r>
          </a:p>
        </p:txBody>
      </p:sp>
      <p:sp>
        <p:nvSpPr>
          <p:cNvPr id="11" name="Ovaal 10"/>
          <p:cNvSpPr/>
          <p:nvPr/>
        </p:nvSpPr>
        <p:spPr>
          <a:xfrm>
            <a:off x="1169723" y="4259614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2" name="Ovaal 11"/>
          <p:cNvSpPr/>
          <p:nvPr/>
        </p:nvSpPr>
        <p:spPr>
          <a:xfrm>
            <a:off x="1561475" y="4707502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3" name="Ovaal 12"/>
          <p:cNvSpPr/>
          <p:nvPr/>
        </p:nvSpPr>
        <p:spPr>
          <a:xfrm>
            <a:off x="2147962" y="4707502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4" name="Ovaal 13"/>
          <p:cNvSpPr/>
          <p:nvPr/>
        </p:nvSpPr>
        <p:spPr>
          <a:xfrm>
            <a:off x="2758458" y="4690042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5" name="Ovaal 14"/>
          <p:cNvSpPr/>
          <p:nvPr/>
        </p:nvSpPr>
        <p:spPr>
          <a:xfrm>
            <a:off x="3111362" y="4246293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6" name="Ovaal 15"/>
          <p:cNvSpPr/>
          <p:nvPr/>
        </p:nvSpPr>
        <p:spPr>
          <a:xfrm>
            <a:off x="3633036" y="4055471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7" name="Ovaal 16"/>
          <p:cNvSpPr/>
          <p:nvPr/>
        </p:nvSpPr>
        <p:spPr>
          <a:xfrm>
            <a:off x="4031305" y="4482287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8" name="Ovaal 17"/>
          <p:cNvSpPr/>
          <p:nvPr/>
        </p:nvSpPr>
        <p:spPr>
          <a:xfrm>
            <a:off x="4554516" y="4617967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9" name="Ovaal 18"/>
          <p:cNvSpPr/>
          <p:nvPr/>
        </p:nvSpPr>
        <p:spPr>
          <a:xfrm>
            <a:off x="5196237" y="4833654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0" name="Ovaal 19"/>
          <p:cNvSpPr/>
          <p:nvPr/>
        </p:nvSpPr>
        <p:spPr>
          <a:xfrm>
            <a:off x="5806733" y="4816194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1" name="Ovaal 20"/>
          <p:cNvSpPr/>
          <p:nvPr/>
        </p:nvSpPr>
        <p:spPr>
          <a:xfrm>
            <a:off x="6159637" y="4372445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2" name="Ovaal 21"/>
          <p:cNvSpPr/>
          <p:nvPr/>
        </p:nvSpPr>
        <p:spPr>
          <a:xfrm>
            <a:off x="6596926" y="4736026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3" name="Ovaal 22"/>
          <p:cNvSpPr/>
          <p:nvPr/>
        </p:nvSpPr>
        <p:spPr>
          <a:xfrm>
            <a:off x="7135822" y="4334763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4" name="Ovaal 23"/>
          <p:cNvSpPr/>
          <p:nvPr/>
        </p:nvSpPr>
        <p:spPr>
          <a:xfrm>
            <a:off x="7659033" y="4013592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5" name="Ovaal 24"/>
          <p:cNvSpPr/>
          <p:nvPr/>
        </p:nvSpPr>
        <p:spPr>
          <a:xfrm>
            <a:off x="8130213" y="4424298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6" name="Ovaal 25"/>
          <p:cNvSpPr/>
          <p:nvPr/>
        </p:nvSpPr>
        <p:spPr>
          <a:xfrm>
            <a:off x="8740709" y="4406838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7" name="Ovaal 26"/>
          <p:cNvSpPr/>
          <p:nvPr/>
        </p:nvSpPr>
        <p:spPr>
          <a:xfrm>
            <a:off x="9059464" y="4915585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8" name="Ovaal 27"/>
          <p:cNvSpPr/>
          <p:nvPr/>
        </p:nvSpPr>
        <p:spPr>
          <a:xfrm>
            <a:off x="9446748" y="5336682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29" name="Ovaal 28"/>
          <p:cNvSpPr/>
          <p:nvPr/>
        </p:nvSpPr>
        <p:spPr>
          <a:xfrm>
            <a:off x="9795149" y="5762333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0" name="Ovaal 29"/>
          <p:cNvSpPr/>
          <p:nvPr/>
        </p:nvSpPr>
        <p:spPr>
          <a:xfrm>
            <a:off x="10371879" y="5782361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1" name="Ovaal 30"/>
          <p:cNvSpPr/>
          <p:nvPr/>
        </p:nvSpPr>
        <p:spPr>
          <a:xfrm>
            <a:off x="10846361" y="5369764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2" name="Ovaal 31"/>
          <p:cNvSpPr/>
          <p:nvPr/>
        </p:nvSpPr>
        <p:spPr>
          <a:xfrm>
            <a:off x="11215153" y="4883460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3" name="Ovaal 32"/>
          <p:cNvSpPr/>
          <p:nvPr/>
        </p:nvSpPr>
        <p:spPr>
          <a:xfrm>
            <a:off x="11682456" y="4532093"/>
            <a:ext cx="702734" cy="702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86863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9917" y="4419366"/>
            <a:ext cx="6530055" cy="24633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972" y="4341180"/>
            <a:ext cx="5171360" cy="2540924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2649634" y="241675"/>
            <a:ext cx="5943230" cy="784676"/>
          </a:xfrm>
          <a:prstGeom prst="roundRect">
            <a:avLst/>
          </a:prstGeom>
          <a:ln w="66675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>
                <a:latin typeface="+mj-lt"/>
              </a:rPr>
              <a:t>Deelpotigen</a:t>
            </a:r>
          </a:p>
        </p:txBody>
      </p:sp>
      <p:grpSp>
        <p:nvGrpSpPr>
          <p:cNvPr id="53" name="Groep 52"/>
          <p:cNvGrpSpPr/>
          <p:nvPr/>
        </p:nvGrpSpPr>
        <p:grpSpPr>
          <a:xfrm>
            <a:off x="3453383" y="1289548"/>
            <a:ext cx="7676455" cy="2861733"/>
            <a:chOff x="3459241" y="1289548"/>
            <a:chExt cx="7670597" cy="2861733"/>
          </a:xfrm>
        </p:grpSpPr>
        <p:sp>
          <p:nvSpPr>
            <p:cNvPr id="2" name="Kader 1"/>
            <p:cNvSpPr/>
            <p:nvPr/>
          </p:nvSpPr>
          <p:spPr>
            <a:xfrm>
              <a:off x="6626612" y="1289548"/>
              <a:ext cx="4503226" cy="286173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8" name="Vrije vorm 7"/>
            <p:cNvSpPr/>
            <p:nvPr/>
          </p:nvSpPr>
          <p:spPr>
            <a:xfrm>
              <a:off x="8944763" y="2279832"/>
              <a:ext cx="570542" cy="398009"/>
            </a:xfrm>
            <a:custGeom>
              <a:avLst/>
              <a:gdLst>
                <a:gd name="connsiteX0" fmla="*/ 0 w 694267"/>
                <a:gd name="connsiteY0" fmla="*/ 753533 h 753533"/>
                <a:gd name="connsiteX1" fmla="*/ 287867 w 694267"/>
                <a:gd name="connsiteY1" fmla="*/ 465667 h 753533"/>
                <a:gd name="connsiteX2" fmla="*/ 211667 w 694267"/>
                <a:gd name="connsiteY2" fmla="*/ 110067 h 753533"/>
                <a:gd name="connsiteX3" fmla="*/ 694267 w 694267"/>
                <a:gd name="connsiteY3" fmla="*/ 0 h 753533"/>
                <a:gd name="connsiteX0" fmla="*/ 0 w 694267"/>
                <a:gd name="connsiteY0" fmla="*/ 753533 h 753533"/>
                <a:gd name="connsiteX1" fmla="*/ 287867 w 694267"/>
                <a:gd name="connsiteY1" fmla="*/ 465667 h 753533"/>
                <a:gd name="connsiteX2" fmla="*/ 562594 w 694267"/>
                <a:gd name="connsiteY2" fmla="*/ 496255 h 753533"/>
                <a:gd name="connsiteX3" fmla="*/ 694267 w 694267"/>
                <a:gd name="connsiteY3" fmla="*/ 0 h 75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753533">
                  <a:moveTo>
                    <a:pt x="0" y="753533"/>
                  </a:moveTo>
                  <a:cubicBezTo>
                    <a:pt x="126294" y="663222"/>
                    <a:pt x="194101" y="508547"/>
                    <a:pt x="287867" y="465667"/>
                  </a:cubicBezTo>
                  <a:cubicBezTo>
                    <a:pt x="381633" y="422787"/>
                    <a:pt x="494861" y="573866"/>
                    <a:pt x="562594" y="496255"/>
                  </a:cubicBezTo>
                  <a:cubicBezTo>
                    <a:pt x="630327" y="418644"/>
                    <a:pt x="486833" y="16228"/>
                    <a:pt x="694267" y="0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9316755" y="1718379"/>
              <a:ext cx="406400" cy="6434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/>
            <p:cNvSpPr/>
            <p:nvPr/>
          </p:nvSpPr>
          <p:spPr>
            <a:xfrm>
              <a:off x="9475116" y="1868659"/>
              <a:ext cx="126908" cy="1269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9632221" y="1849566"/>
              <a:ext cx="126908" cy="1269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al 13"/>
            <p:cNvSpPr/>
            <p:nvPr/>
          </p:nvSpPr>
          <p:spPr>
            <a:xfrm>
              <a:off x="9515304" y="1932113"/>
              <a:ext cx="58803" cy="5880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/>
            <p:cNvSpPr/>
            <p:nvPr/>
          </p:nvSpPr>
          <p:spPr>
            <a:xfrm>
              <a:off x="9684186" y="1913020"/>
              <a:ext cx="58803" cy="5880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/>
            <p:cNvSpPr/>
            <p:nvPr/>
          </p:nvSpPr>
          <p:spPr>
            <a:xfrm rot="21167821">
              <a:off x="9521102" y="2145767"/>
              <a:ext cx="193753" cy="9999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/>
            <p:cNvSpPr/>
            <p:nvPr/>
          </p:nvSpPr>
          <p:spPr>
            <a:xfrm>
              <a:off x="8548413" y="2976591"/>
              <a:ext cx="154745" cy="400929"/>
            </a:xfrm>
            <a:custGeom>
              <a:avLst/>
              <a:gdLst>
                <a:gd name="connsiteX0" fmla="*/ 154745 w 154745"/>
                <a:gd name="connsiteY0" fmla="*/ 0 h 400929"/>
                <a:gd name="connsiteX1" fmla="*/ 154745 w 154745"/>
                <a:gd name="connsiteY1" fmla="*/ 0 h 400929"/>
                <a:gd name="connsiteX2" fmla="*/ 133644 w 154745"/>
                <a:gd name="connsiteY2" fmla="*/ 56271 h 400929"/>
                <a:gd name="connsiteX3" fmla="*/ 112542 w 154745"/>
                <a:gd name="connsiteY3" fmla="*/ 91440 h 400929"/>
                <a:gd name="connsiteX4" fmla="*/ 84407 w 154745"/>
                <a:gd name="connsiteY4" fmla="*/ 133643 h 400929"/>
                <a:gd name="connsiteX5" fmla="*/ 56271 w 154745"/>
                <a:gd name="connsiteY5" fmla="*/ 189914 h 400929"/>
                <a:gd name="connsiteX6" fmla="*/ 42204 w 154745"/>
                <a:gd name="connsiteY6" fmla="*/ 239151 h 400929"/>
                <a:gd name="connsiteX7" fmla="*/ 35170 w 154745"/>
                <a:gd name="connsiteY7" fmla="*/ 260252 h 400929"/>
                <a:gd name="connsiteX8" fmla="*/ 21102 w 154745"/>
                <a:gd name="connsiteY8" fmla="*/ 351692 h 400929"/>
                <a:gd name="connsiteX9" fmla="*/ 14068 w 154745"/>
                <a:gd name="connsiteY9" fmla="*/ 393895 h 400929"/>
                <a:gd name="connsiteX10" fmla="*/ 0 w 154745"/>
                <a:gd name="connsiteY10" fmla="*/ 400929 h 40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745" h="400929">
                  <a:moveTo>
                    <a:pt x="154745" y="0"/>
                  </a:moveTo>
                  <a:lnTo>
                    <a:pt x="154745" y="0"/>
                  </a:lnTo>
                  <a:cubicBezTo>
                    <a:pt x="147711" y="18757"/>
                    <a:pt x="142039" y="38082"/>
                    <a:pt x="133644" y="56271"/>
                  </a:cubicBezTo>
                  <a:cubicBezTo>
                    <a:pt x="127915" y="68684"/>
                    <a:pt x="119882" y="79906"/>
                    <a:pt x="112542" y="91440"/>
                  </a:cubicBezTo>
                  <a:cubicBezTo>
                    <a:pt x="103465" y="105704"/>
                    <a:pt x="89754" y="117604"/>
                    <a:pt x="84407" y="133643"/>
                  </a:cubicBezTo>
                  <a:cubicBezTo>
                    <a:pt x="68545" y="181226"/>
                    <a:pt x="89493" y="123471"/>
                    <a:pt x="56271" y="189914"/>
                  </a:cubicBezTo>
                  <a:cubicBezTo>
                    <a:pt x="50647" y="201163"/>
                    <a:pt x="45211" y="228626"/>
                    <a:pt x="42204" y="239151"/>
                  </a:cubicBezTo>
                  <a:cubicBezTo>
                    <a:pt x="40167" y="246280"/>
                    <a:pt x="37515" y="253218"/>
                    <a:pt x="35170" y="260252"/>
                  </a:cubicBezTo>
                  <a:cubicBezTo>
                    <a:pt x="31792" y="283899"/>
                    <a:pt x="25982" y="327294"/>
                    <a:pt x="21102" y="351692"/>
                  </a:cubicBezTo>
                  <a:cubicBezTo>
                    <a:pt x="12931" y="392548"/>
                    <a:pt x="14068" y="366196"/>
                    <a:pt x="14068" y="393895"/>
                  </a:cubicBezTo>
                  <a:lnTo>
                    <a:pt x="0" y="400929"/>
                  </a:lnTo>
                </a:path>
              </a:pathLst>
            </a:custGeom>
            <a:solidFill>
              <a:srgbClr val="00206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5" name="Vrije vorm 24"/>
            <p:cNvSpPr/>
            <p:nvPr/>
          </p:nvSpPr>
          <p:spPr>
            <a:xfrm>
              <a:off x="9054850" y="2983625"/>
              <a:ext cx="140677" cy="386861"/>
            </a:xfrm>
            <a:custGeom>
              <a:avLst/>
              <a:gdLst>
                <a:gd name="connsiteX0" fmla="*/ 0 w 140677"/>
                <a:gd name="connsiteY0" fmla="*/ 0 h 386861"/>
                <a:gd name="connsiteX1" fmla="*/ 140677 w 140677"/>
                <a:gd name="connsiteY1" fmla="*/ 379827 h 386861"/>
                <a:gd name="connsiteX2" fmla="*/ 126610 w 140677"/>
                <a:gd name="connsiteY2" fmla="*/ 386861 h 38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7" h="386861">
                  <a:moveTo>
                    <a:pt x="0" y="0"/>
                  </a:moveTo>
                  <a:lnTo>
                    <a:pt x="140677" y="379827"/>
                  </a:lnTo>
                  <a:lnTo>
                    <a:pt x="126610" y="386861"/>
                  </a:lnTo>
                </a:path>
              </a:pathLst>
            </a:custGeom>
            <a:solidFill>
              <a:srgbClr val="00206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6" name="Vrije vorm 25"/>
            <p:cNvSpPr/>
            <p:nvPr/>
          </p:nvSpPr>
          <p:spPr>
            <a:xfrm>
              <a:off x="7971638" y="2793711"/>
              <a:ext cx="464234" cy="492369"/>
            </a:xfrm>
            <a:custGeom>
              <a:avLst/>
              <a:gdLst>
                <a:gd name="connsiteX0" fmla="*/ 464234 w 464234"/>
                <a:gd name="connsiteY0" fmla="*/ 0 h 492369"/>
                <a:gd name="connsiteX1" fmla="*/ 330591 w 464234"/>
                <a:gd name="connsiteY1" fmla="*/ 365760 h 492369"/>
                <a:gd name="connsiteX2" fmla="*/ 0 w 464234"/>
                <a:gd name="connsiteY2" fmla="*/ 492369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234" h="492369">
                  <a:moveTo>
                    <a:pt x="464234" y="0"/>
                  </a:moveTo>
                  <a:lnTo>
                    <a:pt x="330591" y="365760"/>
                  </a:lnTo>
                  <a:lnTo>
                    <a:pt x="0" y="492369"/>
                  </a:lnTo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27" name="Vrije vorm 26"/>
            <p:cNvSpPr/>
            <p:nvPr/>
          </p:nvSpPr>
          <p:spPr>
            <a:xfrm>
              <a:off x="9371815" y="2520073"/>
              <a:ext cx="541606" cy="246184"/>
            </a:xfrm>
            <a:custGeom>
              <a:avLst/>
              <a:gdLst>
                <a:gd name="connsiteX0" fmla="*/ 0 w 541606"/>
                <a:gd name="connsiteY0" fmla="*/ 42203 h 246184"/>
                <a:gd name="connsiteX1" fmla="*/ 478301 w 541606"/>
                <a:gd name="connsiteY1" fmla="*/ 0 h 246184"/>
                <a:gd name="connsiteX2" fmla="*/ 541606 w 541606"/>
                <a:gd name="connsiteY2" fmla="*/ 246184 h 24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606" h="246184">
                  <a:moveTo>
                    <a:pt x="0" y="42203"/>
                  </a:moveTo>
                  <a:lnTo>
                    <a:pt x="478301" y="0"/>
                  </a:lnTo>
                  <a:lnTo>
                    <a:pt x="541606" y="246184"/>
                  </a:lnTo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1" name="Gelijkbenige driehoek 10"/>
            <p:cNvSpPr/>
            <p:nvPr/>
          </p:nvSpPr>
          <p:spPr>
            <a:xfrm rot="21240000">
              <a:off x="9608997" y="1973841"/>
              <a:ext cx="45719" cy="135838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Blokboog 17"/>
            <p:cNvSpPr/>
            <p:nvPr/>
          </p:nvSpPr>
          <p:spPr>
            <a:xfrm rot="1090972">
              <a:off x="7519355" y="3143810"/>
              <a:ext cx="613702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:2=9</a:t>
              </a:r>
            </a:p>
          </p:txBody>
        </p:sp>
        <p:sp>
          <p:nvSpPr>
            <p:cNvPr id="19" name="Blokboog 18"/>
            <p:cNvSpPr/>
            <p:nvPr/>
          </p:nvSpPr>
          <p:spPr>
            <a:xfrm>
              <a:off x="8262601" y="3343726"/>
              <a:ext cx="613702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:9=2</a:t>
              </a:r>
            </a:p>
          </p:txBody>
        </p:sp>
        <p:sp>
          <p:nvSpPr>
            <p:cNvPr id="20" name="Blokboog 19"/>
            <p:cNvSpPr/>
            <p:nvPr/>
          </p:nvSpPr>
          <p:spPr>
            <a:xfrm>
              <a:off x="8955873" y="3343725"/>
              <a:ext cx="613702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:6=3</a:t>
              </a:r>
            </a:p>
          </p:txBody>
        </p:sp>
        <p:sp>
          <p:nvSpPr>
            <p:cNvPr id="21" name="Blokboog 20"/>
            <p:cNvSpPr/>
            <p:nvPr/>
          </p:nvSpPr>
          <p:spPr>
            <a:xfrm rot="19640365">
              <a:off x="9699490" y="2634579"/>
              <a:ext cx="747986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:18=1</a:t>
              </a:r>
            </a:p>
          </p:txBody>
        </p:sp>
        <p:sp>
          <p:nvSpPr>
            <p:cNvPr id="3" name="Ovaal 2"/>
            <p:cNvSpPr/>
            <p:nvPr/>
          </p:nvSpPr>
          <p:spPr>
            <a:xfrm>
              <a:off x="8267430" y="2114006"/>
              <a:ext cx="1159933" cy="889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200"/>
                <a:t>18</a:t>
              </a:r>
            </a:p>
          </p:txBody>
        </p:sp>
        <p:sp>
          <p:nvSpPr>
            <p:cNvPr id="47" name="Vrije vorm 46"/>
            <p:cNvSpPr/>
            <p:nvPr/>
          </p:nvSpPr>
          <p:spPr>
            <a:xfrm rot="2646172">
              <a:off x="7874773" y="2392188"/>
              <a:ext cx="464234" cy="492369"/>
            </a:xfrm>
            <a:custGeom>
              <a:avLst/>
              <a:gdLst>
                <a:gd name="connsiteX0" fmla="*/ 464234 w 464234"/>
                <a:gd name="connsiteY0" fmla="*/ 0 h 492369"/>
                <a:gd name="connsiteX1" fmla="*/ 330591 w 464234"/>
                <a:gd name="connsiteY1" fmla="*/ 365760 h 492369"/>
                <a:gd name="connsiteX2" fmla="*/ 0 w 464234"/>
                <a:gd name="connsiteY2" fmla="*/ 492369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234" h="492369">
                  <a:moveTo>
                    <a:pt x="464234" y="0"/>
                  </a:moveTo>
                  <a:lnTo>
                    <a:pt x="330591" y="365760"/>
                  </a:lnTo>
                  <a:lnTo>
                    <a:pt x="0" y="492369"/>
                  </a:lnTo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5" name="Blokboog 44"/>
            <p:cNvSpPr/>
            <p:nvPr/>
          </p:nvSpPr>
          <p:spPr>
            <a:xfrm rot="5400000">
              <a:off x="7197910" y="2268609"/>
              <a:ext cx="722933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:1=18</a:t>
              </a:r>
            </a:p>
          </p:txBody>
        </p:sp>
        <p:sp>
          <p:nvSpPr>
            <p:cNvPr id="48" name="Vrije vorm 47"/>
            <p:cNvSpPr/>
            <p:nvPr/>
          </p:nvSpPr>
          <p:spPr>
            <a:xfrm>
              <a:off x="9307787" y="2749346"/>
              <a:ext cx="431723" cy="543650"/>
            </a:xfrm>
            <a:custGeom>
              <a:avLst/>
              <a:gdLst>
                <a:gd name="connsiteX0" fmla="*/ 0 w 140677"/>
                <a:gd name="connsiteY0" fmla="*/ 0 h 386861"/>
                <a:gd name="connsiteX1" fmla="*/ 140677 w 140677"/>
                <a:gd name="connsiteY1" fmla="*/ 379827 h 386861"/>
                <a:gd name="connsiteX2" fmla="*/ 126610 w 140677"/>
                <a:gd name="connsiteY2" fmla="*/ 386861 h 38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7" h="386861">
                  <a:moveTo>
                    <a:pt x="0" y="0"/>
                  </a:moveTo>
                  <a:lnTo>
                    <a:pt x="140677" y="379827"/>
                  </a:lnTo>
                  <a:lnTo>
                    <a:pt x="126610" y="386861"/>
                  </a:lnTo>
                </a:path>
              </a:pathLst>
            </a:custGeom>
            <a:solidFill>
              <a:srgbClr val="00206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49" name="Blokboog 48"/>
            <p:cNvSpPr/>
            <p:nvPr/>
          </p:nvSpPr>
          <p:spPr>
            <a:xfrm rot="20577930">
              <a:off x="9560502" y="3220596"/>
              <a:ext cx="613702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:3=6</a:t>
              </a:r>
            </a:p>
          </p:txBody>
        </p:sp>
        <p:sp>
          <p:nvSpPr>
            <p:cNvPr id="56" name="Vrije vorm 55"/>
            <p:cNvSpPr/>
            <p:nvPr/>
          </p:nvSpPr>
          <p:spPr>
            <a:xfrm>
              <a:off x="3459241" y="2908948"/>
              <a:ext cx="162392" cy="424684"/>
            </a:xfrm>
            <a:custGeom>
              <a:avLst/>
              <a:gdLst>
                <a:gd name="connsiteX0" fmla="*/ 0 w 140677"/>
                <a:gd name="connsiteY0" fmla="*/ 0 h 386861"/>
                <a:gd name="connsiteX1" fmla="*/ 140677 w 140677"/>
                <a:gd name="connsiteY1" fmla="*/ 379827 h 386861"/>
                <a:gd name="connsiteX2" fmla="*/ 126610 w 140677"/>
                <a:gd name="connsiteY2" fmla="*/ 386861 h 38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7" h="386861">
                  <a:moveTo>
                    <a:pt x="0" y="0"/>
                  </a:moveTo>
                  <a:lnTo>
                    <a:pt x="140677" y="379827"/>
                  </a:lnTo>
                  <a:lnTo>
                    <a:pt x="126610" y="386861"/>
                  </a:lnTo>
                </a:path>
              </a:pathLst>
            </a:custGeom>
            <a:solidFill>
              <a:srgbClr val="002060"/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ep 53"/>
          <p:cNvGrpSpPr/>
          <p:nvPr/>
        </p:nvGrpSpPr>
        <p:grpSpPr>
          <a:xfrm>
            <a:off x="824349" y="1268588"/>
            <a:ext cx="4487334" cy="2861733"/>
            <a:chOff x="304799" y="1298871"/>
            <a:chExt cx="4487334" cy="2861733"/>
          </a:xfrm>
        </p:grpSpPr>
        <p:sp>
          <p:nvSpPr>
            <p:cNvPr id="7" name="Kader 6"/>
            <p:cNvSpPr/>
            <p:nvPr/>
          </p:nvSpPr>
          <p:spPr>
            <a:xfrm>
              <a:off x="304799" y="1298871"/>
              <a:ext cx="4487334" cy="2861733"/>
            </a:xfrm>
            <a:prstGeom prst="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8" name="Vrije vorm 27"/>
            <p:cNvSpPr/>
            <p:nvPr/>
          </p:nvSpPr>
          <p:spPr>
            <a:xfrm>
              <a:off x="2821440" y="2292508"/>
              <a:ext cx="570542" cy="398009"/>
            </a:xfrm>
            <a:custGeom>
              <a:avLst/>
              <a:gdLst>
                <a:gd name="connsiteX0" fmla="*/ 0 w 694267"/>
                <a:gd name="connsiteY0" fmla="*/ 753533 h 753533"/>
                <a:gd name="connsiteX1" fmla="*/ 287867 w 694267"/>
                <a:gd name="connsiteY1" fmla="*/ 465667 h 753533"/>
                <a:gd name="connsiteX2" fmla="*/ 211667 w 694267"/>
                <a:gd name="connsiteY2" fmla="*/ 110067 h 753533"/>
                <a:gd name="connsiteX3" fmla="*/ 694267 w 694267"/>
                <a:gd name="connsiteY3" fmla="*/ 0 h 753533"/>
                <a:gd name="connsiteX0" fmla="*/ 0 w 694267"/>
                <a:gd name="connsiteY0" fmla="*/ 753533 h 753533"/>
                <a:gd name="connsiteX1" fmla="*/ 287867 w 694267"/>
                <a:gd name="connsiteY1" fmla="*/ 465667 h 753533"/>
                <a:gd name="connsiteX2" fmla="*/ 562594 w 694267"/>
                <a:gd name="connsiteY2" fmla="*/ 496255 h 753533"/>
                <a:gd name="connsiteX3" fmla="*/ 694267 w 694267"/>
                <a:gd name="connsiteY3" fmla="*/ 0 h 75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753533">
                  <a:moveTo>
                    <a:pt x="0" y="753533"/>
                  </a:moveTo>
                  <a:cubicBezTo>
                    <a:pt x="126294" y="663222"/>
                    <a:pt x="194101" y="508547"/>
                    <a:pt x="287867" y="465667"/>
                  </a:cubicBezTo>
                  <a:cubicBezTo>
                    <a:pt x="381633" y="422787"/>
                    <a:pt x="494861" y="573866"/>
                    <a:pt x="562594" y="496255"/>
                  </a:cubicBezTo>
                  <a:cubicBezTo>
                    <a:pt x="630327" y="418644"/>
                    <a:pt x="486833" y="16228"/>
                    <a:pt x="694267" y="0"/>
                  </a:cubicBezTo>
                </a:path>
              </a:pathLst>
            </a:cu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Ovaal 28"/>
            <p:cNvSpPr/>
            <p:nvPr/>
          </p:nvSpPr>
          <p:spPr>
            <a:xfrm>
              <a:off x="3193432" y="1731055"/>
              <a:ext cx="406400" cy="643467"/>
            </a:xfrm>
            <a:prstGeom prst="ellipse">
              <a:avLst/>
            </a:prstGeom>
            <a:solidFill>
              <a:srgbClr val="339933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/>
            <p:nvPr/>
          </p:nvSpPr>
          <p:spPr>
            <a:xfrm>
              <a:off x="3351793" y="1881335"/>
              <a:ext cx="126908" cy="1269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/>
            <p:cNvSpPr/>
            <p:nvPr/>
          </p:nvSpPr>
          <p:spPr>
            <a:xfrm>
              <a:off x="3508898" y="1862242"/>
              <a:ext cx="126908" cy="1269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/>
            <p:cNvSpPr/>
            <p:nvPr/>
          </p:nvSpPr>
          <p:spPr>
            <a:xfrm>
              <a:off x="3391981" y="1944789"/>
              <a:ext cx="58803" cy="5880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al 32"/>
            <p:cNvSpPr/>
            <p:nvPr/>
          </p:nvSpPr>
          <p:spPr>
            <a:xfrm>
              <a:off x="3560863" y="1925696"/>
              <a:ext cx="58803" cy="5880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 rot="21167821">
              <a:off x="3397779" y="2158443"/>
              <a:ext cx="193753" cy="9999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Vrije vorm 34"/>
            <p:cNvSpPr/>
            <p:nvPr/>
          </p:nvSpPr>
          <p:spPr>
            <a:xfrm>
              <a:off x="2425090" y="2989267"/>
              <a:ext cx="154745" cy="400929"/>
            </a:xfrm>
            <a:custGeom>
              <a:avLst/>
              <a:gdLst>
                <a:gd name="connsiteX0" fmla="*/ 154745 w 154745"/>
                <a:gd name="connsiteY0" fmla="*/ 0 h 400929"/>
                <a:gd name="connsiteX1" fmla="*/ 154745 w 154745"/>
                <a:gd name="connsiteY1" fmla="*/ 0 h 400929"/>
                <a:gd name="connsiteX2" fmla="*/ 133644 w 154745"/>
                <a:gd name="connsiteY2" fmla="*/ 56271 h 400929"/>
                <a:gd name="connsiteX3" fmla="*/ 112542 w 154745"/>
                <a:gd name="connsiteY3" fmla="*/ 91440 h 400929"/>
                <a:gd name="connsiteX4" fmla="*/ 84407 w 154745"/>
                <a:gd name="connsiteY4" fmla="*/ 133643 h 400929"/>
                <a:gd name="connsiteX5" fmla="*/ 56271 w 154745"/>
                <a:gd name="connsiteY5" fmla="*/ 189914 h 400929"/>
                <a:gd name="connsiteX6" fmla="*/ 42204 w 154745"/>
                <a:gd name="connsiteY6" fmla="*/ 239151 h 400929"/>
                <a:gd name="connsiteX7" fmla="*/ 35170 w 154745"/>
                <a:gd name="connsiteY7" fmla="*/ 260252 h 400929"/>
                <a:gd name="connsiteX8" fmla="*/ 21102 w 154745"/>
                <a:gd name="connsiteY8" fmla="*/ 351692 h 400929"/>
                <a:gd name="connsiteX9" fmla="*/ 14068 w 154745"/>
                <a:gd name="connsiteY9" fmla="*/ 393895 h 400929"/>
                <a:gd name="connsiteX10" fmla="*/ 0 w 154745"/>
                <a:gd name="connsiteY10" fmla="*/ 400929 h 40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745" h="400929">
                  <a:moveTo>
                    <a:pt x="154745" y="0"/>
                  </a:moveTo>
                  <a:lnTo>
                    <a:pt x="154745" y="0"/>
                  </a:lnTo>
                  <a:cubicBezTo>
                    <a:pt x="147711" y="18757"/>
                    <a:pt x="142039" y="38082"/>
                    <a:pt x="133644" y="56271"/>
                  </a:cubicBezTo>
                  <a:cubicBezTo>
                    <a:pt x="127915" y="68684"/>
                    <a:pt x="119882" y="79906"/>
                    <a:pt x="112542" y="91440"/>
                  </a:cubicBezTo>
                  <a:cubicBezTo>
                    <a:pt x="103465" y="105704"/>
                    <a:pt x="89754" y="117604"/>
                    <a:pt x="84407" y="133643"/>
                  </a:cubicBezTo>
                  <a:cubicBezTo>
                    <a:pt x="68545" y="181226"/>
                    <a:pt x="89493" y="123471"/>
                    <a:pt x="56271" y="189914"/>
                  </a:cubicBezTo>
                  <a:cubicBezTo>
                    <a:pt x="50647" y="201163"/>
                    <a:pt x="45211" y="228626"/>
                    <a:pt x="42204" y="239151"/>
                  </a:cubicBezTo>
                  <a:cubicBezTo>
                    <a:pt x="40167" y="246280"/>
                    <a:pt x="37515" y="253218"/>
                    <a:pt x="35170" y="260252"/>
                  </a:cubicBezTo>
                  <a:cubicBezTo>
                    <a:pt x="31792" y="283899"/>
                    <a:pt x="25982" y="327294"/>
                    <a:pt x="21102" y="351692"/>
                  </a:cubicBezTo>
                  <a:cubicBezTo>
                    <a:pt x="12931" y="392548"/>
                    <a:pt x="14068" y="366196"/>
                    <a:pt x="14068" y="393895"/>
                  </a:cubicBezTo>
                  <a:lnTo>
                    <a:pt x="0" y="400929"/>
                  </a:lnTo>
                </a:path>
              </a:pathLst>
            </a:custGeom>
            <a:solidFill>
              <a:srgbClr val="002060"/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6" name="Vrije vorm 35"/>
            <p:cNvSpPr/>
            <p:nvPr/>
          </p:nvSpPr>
          <p:spPr>
            <a:xfrm flipH="1">
              <a:off x="1522823" y="2523092"/>
              <a:ext cx="677333" cy="280776"/>
            </a:xfrm>
            <a:custGeom>
              <a:avLst/>
              <a:gdLst>
                <a:gd name="connsiteX0" fmla="*/ 0 w 140677"/>
                <a:gd name="connsiteY0" fmla="*/ 0 h 386861"/>
                <a:gd name="connsiteX1" fmla="*/ 140677 w 140677"/>
                <a:gd name="connsiteY1" fmla="*/ 379827 h 386861"/>
                <a:gd name="connsiteX2" fmla="*/ 126610 w 140677"/>
                <a:gd name="connsiteY2" fmla="*/ 386861 h 38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7" h="386861">
                  <a:moveTo>
                    <a:pt x="0" y="0"/>
                  </a:moveTo>
                  <a:lnTo>
                    <a:pt x="140677" y="379827"/>
                  </a:lnTo>
                  <a:lnTo>
                    <a:pt x="126610" y="386861"/>
                  </a:lnTo>
                </a:path>
              </a:pathLst>
            </a:custGeom>
            <a:solidFill>
              <a:srgbClr val="002060"/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7" name="Vrije vorm 36"/>
            <p:cNvSpPr/>
            <p:nvPr/>
          </p:nvSpPr>
          <p:spPr>
            <a:xfrm>
              <a:off x="1701371" y="2806387"/>
              <a:ext cx="611178" cy="550014"/>
            </a:xfrm>
            <a:custGeom>
              <a:avLst/>
              <a:gdLst>
                <a:gd name="connsiteX0" fmla="*/ 464234 w 464234"/>
                <a:gd name="connsiteY0" fmla="*/ 0 h 492369"/>
                <a:gd name="connsiteX1" fmla="*/ 330591 w 464234"/>
                <a:gd name="connsiteY1" fmla="*/ 365760 h 492369"/>
                <a:gd name="connsiteX2" fmla="*/ 0 w 464234"/>
                <a:gd name="connsiteY2" fmla="*/ 492369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234" h="492369">
                  <a:moveTo>
                    <a:pt x="464234" y="0"/>
                  </a:moveTo>
                  <a:lnTo>
                    <a:pt x="330591" y="365760"/>
                  </a:lnTo>
                  <a:lnTo>
                    <a:pt x="0" y="492369"/>
                  </a:lnTo>
                </a:path>
              </a:pathLst>
            </a:cu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8" name="Vrije vorm 37"/>
            <p:cNvSpPr/>
            <p:nvPr/>
          </p:nvSpPr>
          <p:spPr>
            <a:xfrm>
              <a:off x="3113538" y="2761109"/>
              <a:ext cx="779847" cy="257092"/>
            </a:xfrm>
            <a:custGeom>
              <a:avLst/>
              <a:gdLst>
                <a:gd name="connsiteX0" fmla="*/ 0 w 541606"/>
                <a:gd name="connsiteY0" fmla="*/ 42203 h 246184"/>
                <a:gd name="connsiteX1" fmla="*/ 478301 w 541606"/>
                <a:gd name="connsiteY1" fmla="*/ 0 h 246184"/>
                <a:gd name="connsiteX2" fmla="*/ 541606 w 541606"/>
                <a:gd name="connsiteY2" fmla="*/ 246184 h 24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606" h="246184">
                  <a:moveTo>
                    <a:pt x="0" y="42203"/>
                  </a:moveTo>
                  <a:lnTo>
                    <a:pt x="478301" y="0"/>
                  </a:lnTo>
                  <a:lnTo>
                    <a:pt x="541606" y="246184"/>
                  </a:lnTo>
                </a:path>
              </a:pathLst>
            </a:cu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39" name="Gelijkbenige driehoek 38"/>
            <p:cNvSpPr/>
            <p:nvPr/>
          </p:nvSpPr>
          <p:spPr>
            <a:xfrm rot="21240000">
              <a:off x="3485674" y="1986517"/>
              <a:ext cx="45719" cy="135838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Blokboog 39"/>
            <p:cNvSpPr/>
            <p:nvPr/>
          </p:nvSpPr>
          <p:spPr>
            <a:xfrm rot="1090972">
              <a:off x="1161119" y="3261075"/>
              <a:ext cx="716933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:4=11</a:t>
              </a:r>
            </a:p>
          </p:txBody>
        </p:sp>
        <p:sp>
          <p:nvSpPr>
            <p:cNvPr id="41" name="Blokboog 40"/>
            <p:cNvSpPr/>
            <p:nvPr/>
          </p:nvSpPr>
          <p:spPr>
            <a:xfrm>
              <a:off x="1988287" y="3363915"/>
              <a:ext cx="765914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:11=4</a:t>
              </a:r>
            </a:p>
          </p:txBody>
        </p:sp>
        <p:sp>
          <p:nvSpPr>
            <p:cNvPr id="42" name="Blokboog 41"/>
            <p:cNvSpPr/>
            <p:nvPr/>
          </p:nvSpPr>
          <p:spPr>
            <a:xfrm>
              <a:off x="2792532" y="3347197"/>
              <a:ext cx="829623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:22=2</a:t>
              </a:r>
            </a:p>
          </p:txBody>
        </p:sp>
        <p:sp>
          <p:nvSpPr>
            <p:cNvPr id="43" name="Blokboog 42"/>
            <p:cNvSpPr/>
            <p:nvPr/>
          </p:nvSpPr>
          <p:spPr>
            <a:xfrm rot="20055688">
              <a:off x="3662686" y="2844365"/>
              <a:ext cx="790253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:44=1</a:t>
              </a:r>
            </a:p>
          </p:txBody>
        </p:sp>
        <p:sp>
          <p:nvSpPr>
            <p:cNvPr id="44" name="Ovaal 43"/>
            <p:cNvSpPr/>
            <p:nvPr/>
          </p:nvSpPr>
          <p:spPr>
            <a:xfrm>
              <a:off x="2144107" y="2126682"/>
              <a:ext cx="1159933" cy="889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200"/>
                <a:t>44</a:t>
              </a:r>
            </a:p>
          </p:txBody>
        </p:sp>
        <p:sp>
          <p:nvSpPr>
            <p:cNvPr id="50" name="Vrije vorm 49"/>
            <p:cNvSpPr/>
            <p:nvPr/>
          </p:nvSpPr>
          <p:spPr>
            <a:xfrm rot="2646172">
              <a:off x="1246046" y="1794979"/>
              <a:ext cx="924311" cy="918730"/>
            </a:xfrm>
            <a:custGeom>
              <a:avLst/>
              <a:gdLst>
                <a:gd name="connsiteX0" fmla="*/ 464234 w 464234"/>
                <a:gd name="connsiteY0" fmla="*/ 0 h 492369"/>
                <a:gd name="connsiteX1" fmla="*/ 330591 w 464234"/>
                <a:gd name="connsiteY1" fmla="*/ 365760 h 492369"/>
                <a:gd name="connsiteX2" fmla="*/ 0 w 464234"/>
                <a:gd name="connsiteY2" fmla="*/ 492369 h 492369"/>
                <a:gd name="connsiteX0" fmla="*/ 464234 w 464234"/>
                <a:gd name="connsiteY0" fmla="*/ 0 h 492369"/>
                <a:gd name="connsiteX1" fmla="*/ 45329 w 464234"/>
                <a:gd name="connsiteY1" fmla="*/ 191650 h 492369"/>
                <a:gd name="connsiteX2" fmla="*/ 0 w 464234"/>
                <a:gd name="connsiteY2" fmla="*/ 492369 h 492369"/>
                <a:gd name="connsiteX0" fmla="*/ 871682 w 871682"/>
                <a:gd name="connsiteY0" fmla="*/ 0 h 813622"/>
                <a:gd name="connsiteX1" fmla="*/ 452777 w 871682"/>
                <a:gd name="connsiteY1" fmla="*/ 191650 h 813622"/>
                <a:gd name="connsiteX2" fmla="*/ 0 w 871682"/>
                <a:gd name="connsiteY2" fmla="*/ 813622 h 81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682" h="813622">
                  <a:moveTo>
                    <a:pt x="871682" y="0"/>
                  </a:moveTo>
                  <a:lnTo>
                    <a:pt x="452777" y="191650"/>
                  </a:lnTo>
                  <a:lnTo>
                    <a:pt x="0" y="813622"/>
                  </a:lnTo>
                </a:path>
              </a:pathLst>
            </a:cu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51" name="Blokboog 50"/>
            <p:cNvSpPr/>
            <p:nvPr/>
          </p:nvSpPr>
          <p:spPr>
            <a:xfrm rot="4647010">
              <a:off x="484790" y="1930269"/>
              <a:ext cx="790253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:1=44</a:t>
              </a:r>
            </a:p>
          </p:txBody>
        </p:sp>
        <p:sp>
          <p:nvSpPr>
            <p:cNvPr id="57" name="Blokboog 56"/>
            <p:cNvSpPr/>
            <p:nvPr/>
          </p:nvSpPr>
          <p:spPr>
            <a:xfrm rot="1012489">
              <a:off x="881731" y="2751278"/>
              <a:ext cx="765914" cy="759693"/>
            </a:xfrm>
            <a:prstGeom prst="blockArc">
              <a:avLst>
                <a:gd name="adj1" fmla="val 10800000"/>
                <a:gd name="adj2" fmla="val 0"/>
                <a:gd name="adj3" fmla="val 48529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1"/>
                  </a:solidFill>
                </a:rPr>
                <a:t>:2=22</a:t>
              </a:r>
            </a:p>
          </p:txBody>
        </p:sp>
      </p:grpSp>
      <p:sp>
        <p:nvSpPr>
          <p:cNvPr id="52" name="Tekstvak 51"/>
          <p:cNvSpPr txBox="1"/>
          <p:nvPr/>
        </p:nvSpPr>
        <p:spPr>
          <a:xfrm>
            <a:off x="854865" y="4199548"/>
            <a:ext cx="1080000" cy="584775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i="1"/>
              <a:t>Deelpotigeorde 6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10049838" y="4240005"/>
            <a:ext cx="1080000" cy="584775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i="1"/>
              <a:t>Deelpotigeorde 6</a:t>
            </a:r>
          </a:p>
        </p:txBody>
      </p:sp>
    </p:spTree>
    <p:extLst>
      <p:ext uri="{BB962C8B-B14F-4D97-AF65-F5344CB8AC3E}">
        <p14:creationId xmlns:p14="http://schemas.microsoft.com/office/powerpoint/2010/main" val="14307866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67e5f0-edf3-4b6b-bb93-923783438474">
      <Terms xmlns="http://schemas.microsoft.com/office/infopath/2007/PartnerControls"/>
    </lcf76f155ced4ddcb4097134ff3c332f>
    <TaxCatchAll xmlns="980cc6a8-7f86-4de7-8473-b52953025f5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C0E81E28FA54C9D603190FF44D56E" ma:contentTypeVersion="12" ma:contentTypeDescription="Create a new document." ma:contentTypeScope="" ma:versionID="66269d3a9f44de47bb377daa870273ca">
  <xsd:schema xmlns:xsd="http://www.w3.org/2001/XMLSchema" xmlns:xs="http://www.w3.org/2001/XMLSchema" xmlns:p="http://schemas.microsoft.com/office/2006/metadata/properties" xmlns:ns2="5f67e5f0-edf3-4b6b-bb93-923783438474" xmlns:ns3="980cc6a8-7f86-4de7-8473-b52953025f54" targetNamespace="http://schemas.microsoft.com/office/2006/metadata/properties" ma:root="true" ma:fieldsID="710e543c6add89e5f12968a7c9a7445e" ns2:_="" ns3:_="">
    <xsd:import namespace="5f67e5f0-edf3-4b6b-bb93-923783438474"/>
    <xsd:import namespace="980cc6a8-7f86-4de7-8473-b52953025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e5f0-edf3-4b6b-bb93-923783438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c6a8-7f86-4de7-8473-b52953025f5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c5228e-4470-4d09-98f7-68d1bf1ffbf5}" ma:internalName="TaxCatchAll" ma:showField="CatchAllData" ma:web="980cc6a8-7f86-4de7-8473-b52953025f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81B8B3-944B-479E-B2BF-57BBAA0C3C1C}">
  <ds:schemaRefs>
    <ds:schemaRef ds:uri="http://purl.org/dc/dcmitype/"/>
    <ds:schemaRef ds:uri="http://schemas.microsoft.com/office/2006/metadata/properties"/>
    <ds:schemaRef ds:uri="http://purl.org/dc/terms/"/>
    <ds:schemaRef ds:uri="5f67e5f0-edf3-4b6b-bb93-923783438474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980cc6a8-7f86-4de7-8473-b52953025f54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FBEE18-E8C7-4042-A4EA-3B47D6C37A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0D36AA-F5CC-4AFE-BDF7-9DFC90D0C8E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Widescreen</PresentationFormat>
  <Paragraphs>223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Bahnschrift</vt:lpstr>
      <vt:lpstr>Calibri</vt:lpstr>
      <vt:lpstr>Calibri Light</vt:lpstr>
      <vt:lpstr>Symbol</vt:lpstr>
      <vt:lpstr>Wingdings</vt:lpstr>
      <vt:lpstr>WordVisi_MSFontService</vt:lpstr>
      <vt:lpstr>Kantoorthema</vt:lpstr>
      <vt:lpstr>PowerPoint Presentation</vt:lpstr>
      <vt:lpstr>PowerPoint Presentation</vt:lpstr>
      <vt:lpstr>Wegwijs in museum Verdelia</vt:lpstr>
      <vt:lpstr>PowerPoint Presentation</vt:lpstr>
      <vt:lpstr>PowerPoint Presentation</vt:lpstr>
      <vt:lpstr>Naar de deeldieren</vt:lpstr>
      <vt:lpstr>PowerPoint Presentation</vt:lpstr>
      <vt:lpstr>Doe mee!</vt:lpstr>
      <vt:lpstr>PowerPoint Presentation</vt:lpstr>
      <vt:lpstr>Doe mee!</vt:lpstr>
      <vt:lpstr>Naar de gelijke delen-puzzels </vt:lpstr>
      <vt:lpstr>PowerPoint Presentation</vt:lpstr>
      <vt:lpstr>PowerPoint Presentation</vt:lpstr>
      <vt:lpstr>Naar de Deelkunst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Naar de deelspellen</vt:lpstr>
      <vt:lpstr>Verdelia: 4 op een rij</vt:lpstr>
      <vt:lpstr>Spelregels: 4 op een rij</vt:lpstr>
      <vt:lpstr>Zo leg je jouw fiche:</vt:lpstr>
      <vt:lpstr>Variatie:</vt:lpstr>
      <vt:lpstr>Verdelia: kaartjes winnen</vt:lpstr>
      <vt:lpstr>Entreekaartjes scoren</vt:lpstr>
      <vt:lpstr>Spelregels Entreekaartjes</vt:lpstr>
      <vt:lpstr>Entreekaartjes: voorbeelden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Verdelia</dc:title>
  <dc:creator>Microsoft-account</dc:creator>
  <cp:lastModifiedBy>Huijting, H. (Heather)</cp:lastModifiedBy>
  <cp:revision>89</cp:revision>
  <dcterms:created xsi:type="dcterms:W3CDTF">2024-07-03T10:32:20Z</dcterms:created>
  <dcterms:modified xsi:type="dcterms:W3CDTF">2025-01-13T16:05:10Z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0x010100C7DC0E81E28FA54C9D603190FF44D56E</vt:lpwstr>
  </property>
  <property fmtid="{D5CDD505-2E9C-101B-9397-08002B2CF9AE}" pid="3" name="MediaServiceImageTags">
    <vt:lpwstr/>
  </property>
</Properties>
</file>